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7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sldSz cx="9144000" cy="5143500" type="screen16x9"/>
  <p:notesSz cx="6858000" cy="9144000"/>
  <p:embeddedFontLst>
    <p:embeddedFont>
      <p:font typeface="Calibri" panose="020F0502020204030204" pitchFamily="34" charset="0"/>
      <p:regular r:id="rId79"/>
      <p:bold r:id="rId80"/>
      <p:italic r:id="rId81"/>
      <p:boldItalic r:id="rId82"/>
    </p:embeddedFont>
    <p:embeddedFont>
      <p:font typeface="Cambria" panose="02040503050406030204" pitchFamily="18" charset="0"/>
      <p:regular r:id="rId83"/>
      <p:bold r:id="rId84"/>
      <p:italic r:id="rId85"/>
      <p:boldItalic r:id="rId86"/>
    </p:embeddedFont>
    <p:embeddedFont>
      <p:font typeface="Carme" panose="02000000000000000000" pitchFamily="2" charset="0"/>
      <p:regular r:id="rId87"/>
    </p:embeddedFont>
    <p:embeddedFont>
      <p:font typeface="Helvetica Neue" panose="02000503000000020004" pitchFamily="2" charset="0"/>
      <p:regular r:id="rId88"/>
      <p:bold r:id="rId89"/>
      <p:italic r:id="rId90"/>
      <p:boldItalic r:id="rId91"/>
    </p:embeddedFont>
    <p:embeddedFont>
      <p:font typeface="Helvetica Neue Light" panose="02000403000000020004" pitchFamily="2" charset="0"/>
      <p:regular r:id="rId92"/>
      <p:bold r:id="rId93"/>
      <p:italic r:id="rId94"/>
      <p:boldItalic r:id="rId95"/>
    </p:embeddedFont>
    <p:embeddedFont>
      <p:font typeface="Proxima Nova" panose="02000506030000020004" pitchFamily="2" charset="0"/>
      <p:regular r:id="rId96"/>
      <p:bold r:id="rId97"/>
      <p:italic r:id="rId98"/>
      <p:boldItalic r:id="rId99"/>
    </p:embeddedFont>
    <p:embeddedFont>
      <p:font typeface="PT Sans" panose="020B0503020203020204" pitchFamily="34" charset="77"/>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2"/>
    <p:restoredTop sz="94664"/>
  </p:normalViewPr>
  <p:slideViewPr>
    <p:cSldViewPr snapToGrid="0" snapToObjects="1">
      <p:cViewPr varScale="1">
        <p:scale>
          <a:sx n="191" d="100"/>
          <a:sy n="191" d="100"/>
        </p:scale>
        <p:origin x="30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2.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youtu.be/FRZvgNvALJ4?t=392"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youtube.com/watch?v=xhO8iz2qCOE" TargetMode="External"/><Relationship Id="rId4" Type="http://schemas.openxmlformats.org/officeDocument/2006/relationships/hyperlink" Target="http://math.uchicago.edu/~may/REU2012/REUPapers/JiangJ.pdf"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xhO8iz2qCOE"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youtube.com/watch?v=oACegp4iGi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youtu.be/FRZvgNvALJ4?t=392"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math.uchicago.edu/~may/REU2012/REUPapers/JiangJ.pdf"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youtu.be/FRZvgNvALJ4?t=392"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math.uchicago.edu/~may/REU2012/REUPapers/JiangJ.pdf"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youtu.be/FRZvgNvALJ4?t=392"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math.uchicago.edu/~may/REU2012/REUPapers/JiangJ.pdf"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cseweb.ucsd.edu/~atsiatas/dissertation.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cseweb.ucsd.edu/~atsiatas/dissertation.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leonidzhukov.net/hse/2015/networks/lectures/lecture11.pdf"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seweb.ucsd.edu/~atsiatas/dissertation.pdf"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Laplacian_matrix"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eee83c64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 name="Google Shape;278;g4eee83c644_0_1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f159a1316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4" name="Google Shape;374;g4f159a1316_3_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03a6ed319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 name="Google Shape;383;g503a6ed319_2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f159a1316_3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g4f159a1316_3_1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a:solidFill>
                  <a:schemeClr val="hlink"/>
                </a:solidFill>
                <a:hlinkClick r:id="rId3"/>
              </a:rPr>
              <a:t>https://youtu.be/FRZvgNvALJ4?t=392</a:t>
            </a:r>
            <a:r>
              <a:rPr lang="en"/>
              <a:t> ← this series seems very intuitive. Maybe we can borrow the slides</a:t>
            </a:r>
            <a:endParaRPr/>
          </a:p>
          <a:p>
            <a:pPr marL="0" lvl="0" indent="0" algn="l" rtl="0">
              <a:spcBef>
                <a:spcPts val="0"/>
              </a:spcBef>
              <a:spcAft>
                <a:spcPts val="0"/>
              </a:spcAft>
              <a:buNone/>
            </a:pPr>
            <a:r>
              <a:rPr lang="en" u="sng">
                <a:solidFill>
                  <a:schemeClr val="hlink"/>
                </a:solidFill>
                <a:hlinkClick r:id="rId4"/>
              </a:rPr>
              <a:t>http://math.uchicago.edu/~may/REU2012/REUPapers/JiangJ.pdf</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5"/>
              </a:rPr>
              <a:t>https://www.youtube.com/watch?v=xhO8iz2qCOE</a:t>
            </a:r>
            <a:r>
              <a:rPr lang="en"/>
              <a:t> has a really good explanation about why these 2D fourier transform images look like this.</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f0fb3c2f3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3" name="Google Shape;403;g4f0fb3c2f3_2_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03a6ed319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g503a6ed319_2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Sin wave reference : </a:t>
            </a:r>
            <a:r>
              <a:rPr lang="en" u="sng">
                <a:solidFill>
                  <a:schemeClr val="hlink"/>
                </a:solidFill>
                <a:hlinkClick r:id="rId3"/>
              </a:rPr>
              <a:t>https://www.youtube.com/watch?v=xhO8iz2qCOE</a:t>
            </a:r>
            <a:endParaRPr/>
          </a:p>
          <a:p>
            <a:pPr marL="0" lvl="0" indent="0" algn="l" rtl="0">
              <a:spcBef>
                <a:spcPts val="0"/>
              </a:spcBef>
              <a:spcAft>
                <a:spcPts val="0"/>
              </a:spcAft>
              <a:buNone/>
            </a:pPr>
            <a:endParaRPr/>
          </a:p>
          <a:p>
            <a:pPr marL="0" lvl="0" indent="0" algn="l" rtl="0">
              <a:spcBef>
                <a:spcPts val="0"/>
              </a:spcBef>
              <a:spcAft>
                <a:spcPts val="0"/>
              </a:spcAft>
              <a:buNone/>
            </a:pPr>
            <a:r>
              <a:rPr lang="en"/>
              <a:t>Convolution reference: </a:t>
            </a:r>
            <a:endParaRPr/>
          </a:p>
          <a:p>
            <a:pPr marL="0" lvl="0" indent="0" algn="l" rtl="0">
              <a:spcBef>
                <a:spcPts val="0"/>
              </a:spcBef>
              <a:spcAft>
                <a:spcPts val="0"/>
              </a:spcAft>
              <a:buNone/>
            </a:pPr>
            <a:r>
              <a:rPr lang="en" u="sng">
                <a:solidFill>
                  <a:schemeClr val="hlink"/>
                </a:solidFill>
                <a:hlinkClick r:id="rId4"/>
              </a:rPr>
              <a:t>https://www.youtube.com/watch?v=oACegp4iGi0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4f31e38df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 name="Google Shape;435;g4f31e38df5_0_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a:solidFill>
                  <a:schemeClr val="hlink"/>
                </a:solidFill>
                <a:hlinkClick r:id="rId3"/>
              </a:rPr>
              <a:t>https://youtu.be/FRZvgNvALJ4?t=392</a:t>
            </a:r>
            <a:r>
              <a:rPr lang="en"/>
              <a:t> ← this series seems very intuitive. Maybe we can borrow the slides</a:t>
            </a:r>
            <a:endParaRPr/>
          </a:p>
          <a:p>
            <a:pPr marL="0" lvl="0" indent="0" algn="l" rtl="0">
              <a:spcBef>
                <a:spcPts val="0"/>
              </a:spcBef>
              <a:spcAft>
                <a:spcPts val="0"/>
              </a:spcAft>
              <a:buNone/>
            </a:pPr>
            <a:r>
              <a:rPr lang="en" u="sng">
                <a:solidFill>
                  <a:schemeClr val="hlink"/>
                </a:solidFill>
                <a:hlinkClick r:id="rId4"/>
              </a:rPr>
              <a:t>http://math.uchicago.edu/~may/REU2012/REUPapers/JiangJ.pdf</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f159a1316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6" name="Google Shape;456;g4f159a1316_2_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f31e38df5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9" name="Google Shape;469;g4f31e38df5_0_2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a:solidFill>
                  <a:schemeClr val="hlink"/>
                </a:solidFill>
                <a:hlinkClick r:id="rId3"/>
              </a:rPr>
              <a:t>https://youtu.be/FRZvgNvALJ4?t=392</a:t>
            </a:r>
            <a:r>
              <a:rPr lang="en"/>
              <a:t> ← this series seems very intuitive. Maybe we can borrow the slides</a:t>
            </a:r>
            <a:endParaRPr/>
          </a:p>
          <a:p>
            <a:pPr marL="0" lvl="0" indent="0" algn="l" rtl="0">
              <a:spcBef>
                <a:spcPts val="0"/>
              </a:spcBef>
              <a:spcAft>
                <a:spcPts val="0"/>
              </a:spcAft>
              <a:buNone/>
            </a:pPr>
            <a:r>
              <a:rPr lang="en" u="sng">
                <a:solidFill>
                  <a:schemeClr val="hlink"/>
                </a:solidFill>
                <a:hlinkClick r:id="rId4"/>
              </a:rPr>
              <a:t>http://math.uchicago.edu/~may/REU2012/REUPapers/JiangJ.pdf</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f159a1316_3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9" name="Google Shape;479;g4f159a1316_3_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03a6ed31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1" name="Google Shape;491;g503a6ed319_2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f0fb3c2f3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g4f0fb3c2f3_1_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4f31e38df5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1" name="Google Shape;501;g4f31e38df5_0_4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a:solidFill>
                  <a:schemeClr val="hlink"/>
                </a:solidFill>
                <a:hlinkClick r:id="rId3"/>
              </a:rPr>
              <a:t>https://youtu.be/FRZvgNvALJ4?t=392</a:t>
            </a:r>
            <a:r>
              <a:rPr lang="en"/>
              <a:t> ← this series seems very intuitive. Maybe we can borrow the slides</a:t>
            </a:r>
            <a:endParaRPr/>
          </a:p>
          <a:p>
            <a:pPr marL="0" lvl="0" indent="0" algn="l" rtl="0">
              <a:spcBef>
                <a:spcPts val="0"/>
              </a:spcBef>
              <a:spcAft>
                <a:spcPts val="0"/>
              </a:spcAft>
              <a:buNone/>
            </a:pPr>
            <a:r>
              <a:rPr lang="en" u="sng">
                <a:solidFill>
                  <a:schemeClr val="hlink"/>
                </a:solidFill>
                <a:hlinkClick r:id="rId4"/>
              </a:rPr>
              <a:t>http://math.uchicago.edu/~may/REU2012/REUPapers/JiangJ.pdf</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f159a13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2" name="Google Shape;512;g4f159a131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f0fb3c2f3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1" name="Google Shape;521;g4f0fb3c2f3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Explain that GCN is a combined method, everything is what they are on their level.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4f159a1316_3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1" name="Google Shape;531;g4f159a1316_3_10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4f0fb3c2f3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0" name="Google Shape;540;g4f0fb3c2f3_2_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4f159a1316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 name="Google Shape;551;g4f159a1316_3_1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4f159a131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0" name="Google Shape;560;g4f159a1316_0_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a:solidFill>
                  <a:schemeClr val="hlink"/>
                </a:solidFill>
                <a:hlinkClick r:id="rId3"/>
              </a:rPr>
              <a:t>http://cseweb.ucsd.edu/~atsiatas/dissertation.pdf</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4f31e38d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9" name="Google Shape;569;g4f31e38df5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a:solidFill>
                  <a:schemeClr val="hlink"/>
                </a:solidFill>
                <a:hlinkClick r:id="rId3"/>
              </a:rPr>
              <a:t>http://cseweb.ucsd.edu/~atsiatas/dissertation.pdf</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4f0fb3c2f3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8" name="Google Shape;578;g4f0fb3c2f3_1_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Graph diffusion seems to be a rather loosely defined term from what I can tell</a:t>
            </a:r>
            <a:endParaRPr/>
          </a:p>
          <a:p>
            <a:pPr marL="0" lvl="0" indent="0" algn="l" rtl="0">
              <a:spcBef>
                <a:spcPts val="0"/>
              </a:spcBef>
              <a:spcAft>
                <a:spcPts val="0"/>
              </a:spcAft>
              <a:buNone/>
            </a:pPr>
            <a:r>
              <a:rPr lang="en" u="sng">
                <a:solidFill>
                  <a:schemeClr val="hlink"/>
                </a:solidFill>
                <a:hlinkClick r:id="rId3"/>
              </a:rPr>
              <a:t>http://www.leonidzhukov.net/hse/2015/networks/lectures/lecture11.pdf</a:t>
            </a:r>
            <a:r>
              <a:rPr lang="en"/>
              <a:t> heat diffusion, random walk</a:t>
            </a:r>
            <a:endParaRPr/>
          </a:p>
          <a:p>
            <a:pPr marL="0" lvl="0" indent="0" algn="l" rtl="0">
              <a:spcBef>
                <a:spcPts val="0"/>
              </a:spcBef>
              <a:spcAft>
                <a:spcPts val="0"/>
              </a:spcAft>
              <a:buNone/>
            </a:pPr>
            <a:r>
              <a:rPr lang="en" u="sng">
                <a:solidFill>
                  <a:schemeClr val="hlink"/>
                </a:solidFill>
                <a:hlinkClick r:id="rId4"/>
              </a:rPr>
              <a:t>http://cseweb.ucsd.edu/~atsiatas/dissertation.pdf</a:t>
            </a:r>
            <a:r>
              <a:rPr lang="en"/>
              <a:t> pagerank</a:t>
            </a: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4f159a1316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3" name="Google Shape;593;g4f159a1316_3_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f159a1316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 name="Google Shape;293;g4f159a1316_3_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047b2f57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g5047b2f57c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u="sng">
                <a:solidFill>
                  <a:schemeClr val="hlink"/>
                </a:solidFill>
                <a:hlinkClick r:id="rId3"/>
              </a:rPr>
              <a:t>https://en.wikipedia.org/wiki/Laplacian_matrix</a:t>
            </a:r>
            <a:r>
              <a:rPr lang="en"/>
              <a:t> </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4f0fb3c2f3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5" name="Google Shape;625;g4f0fb3c2f3_1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4f159a1316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5" name="Google Shape;635;g4f159a1316_1_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SzPts val="1100"/>
              <a:buAutoNum type="arabicPeriod"/>
            </a:pPr>
            <a:r>
              <a:rPr lang="en"/>
              <a:t>Add what is A?</a:t>
            </a:r>
            <a:endParaRPr/>
          </a:p>
          <a:p>
            <a:pPr marL="457200" lvl="0" indent="-298450" algn="l" rtl="0">
              <a:spcBef>
                <a:spcPts val="0"/>
              </a:spcBef>
              <a:spcAft>
                <a:spcPts val="0"/>
              </a:spcAft>
              <a:buSzPts val="1100"/>
              <a:buAutoNum type="arabicPeriod"/>
            </a:pPr>
            <a:r>
              <a:rPr lang="en"/>
              <a:t>What is H?</a:t>
            </a:r>
            <a:endParaRPr/>
          </a:p>
          <a:p>
            <a:pPr marL="457200" lvl="0" indent="-298450" algn="l" rtl="0">
              <a:spcBef>
                <a:spcPts val="0"/>
              </a:spcBef>
              <a:spcAft>
                <a:spcPts val="0"/>
              </a:spcAft>
              <a:buSzPts val="1100"/>
              <a:buAutoNum type="arabicPeriod"/>
            </a:pPr>
            <a:r>
              <a:rPr lang="en"/>
              <a:t>P = D^(-1)A is the degree normalized A. AKA transition matrix</a:t>
            </a:r>
            <a:endParaRPr/>
          </a:p>
          <a:p>
            <a:pPr marL="457200" lvl="0" indent="-298450" algn="l" rtl="0">
              <a:spcBef>
                <a:spcPts val="0"/>
              </a:spcBef>
              <a:spcAft>
                <a:spcPts val="0"/>
              </a:spcAft>
              <a:buSzPts val="1100"/>
              <a:buAutoNum type="arabicPeriod"/>
            </a:pPr>
            <a:r>
              <a:rPr lang="en"/>
              <a:t>What is power series?</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4f0fb3c2f3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1" name="Google Shape;651;g4f0fb3c2f3_2_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Problem statement.</a:t>
            </a:r>
            <a:endParaRPr/>
          </a:p>
          <a:p>
            <a:pPr marL="0" lvl="0" indent="0" algn="l" rtl="0">
              <a:spcBef>
                <a:spcPts val="0"/>
              </a:spcBef>
              <a:spcAft>
                <a:spcPts val="0"/>
              </a:spcAft>
              <a:buNone/>
            </a:pPr>
            <a:r>
              <a:rPr lang="en"/>
              <a:t>Draw the graph a on the board, no dimension or subscription of t needed.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4f159a131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0" name="Google Shape;660;g4f159a1316_1_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SzPts val="1100"/>
              <a:buAutoNum type="arabicPeriod"/>
            </a:pPr>
            <a:r>
              <a:rPr lang="en"/>
              <a:t>Relate element-wise multiplication to convolution</a:t>
            </a:r>
            <a:endParaRPr/>
          </a:p>
          <a:p>
            <a:pPr marL="457200" lvl="0" indent="-298450" algn="l" rtl="0">
              <a:spcBef>
                <a:spcPts val="0"/>
              </a:spcBef>
              <a:spcAft>
                <a:spcPts val="0"/>
              </a:spcAft>
              <a:buSzPts val="1100"/>
              <a:buAutoNum type="arabicPeriod"/>
            </a:pPr>
            <a:r>
              <a:rPr lang="en"/>
              <a:t>Mention shared weights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f159a1316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1" name="Google Shape;671;g4f159a1316_1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4f159a1316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2" name="Google Shape;682;g4f159a1316_1_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5047b2f57c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1" name="Google Shape;691;g5047b2f57c_1_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038c6166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4" name="Google Shape;704;g5038c6166d_0_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4f31e38df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3" name="Google Shape;713;g4f31e38df5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038c6166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g5038c6166d_0_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Image convolution is a special case of graph convolution</a:t>
            </a:r>
            <a:endParaRPr/>
          </a:p>
          <a:p>
            <a:pPr marL="0" lvl="0" indent="0" algn="l" rtl="0">
              <a:spcBef>
                <a:spcPts val="0"/>
              </a:spcBef>
              <a:spcAft>
                <a:spcPts val="0"/>
              </a:spcAft>
              <a:buNone/>
            </a:pPr>
            <a:r>
              <a:rPr lang="en"/>
              <a:t>Ask if everybody is comfortable, raise hands if want a recap of CNN.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4f0fb3c2f3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2" name="Google Shape;722;g4f0fb3c2f3_2_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4f0fb3c2f3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2" name="Google Shape;732;g4f0fb3c2f3_2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4f0fb3c2f3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8" name="Google Shape;748;g4f0fb3c2f3_2_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4f0fb3c2f3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2" name="Google Shape;762;g4f0fb3c2f3_2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4f0fb3c2f3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5" name="Google Shape;775;g4f0fb3c2f3_2_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4f0fb3c2f3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4" name="Google Shape;784;g4f0fb3c2f3_2_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5038c6166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5" name="Google Shape;795;g5038c6166d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4f0fb3c2f3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4" name="Google Shape;804;g4f0fb3c2f3_1_2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4f31e38df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4" name="Google Shape;814;g4f31e38df5_0_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SzPts val="1100"/>
              <a:buChar char="-"/>
            </a:pPr>
            <a:r>
              <a:rPr lang="en" sz="1800">
                <a:solidFill>
                  <a:srgbClr val="101D3A"/>
                </a:solidFill>
                <a:latin typeface="Helvetica Neue Light"/>
                <a:ea typeface="Helvetica Neue Light"/>
                <a:cs typeface="Helvetica Neue Light"/>
                <a:sym typeface="Helvetica Neue Light"/>
              </a:rPr>
              <a:t>Vertex Functions (location, curvature, local context properties)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4f0fb3c2f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5" name="Google Shape;825;g4f0fb3c2f3_0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03a6ed319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g503a6ed319_2_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4f0fb3c2f3_1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7" name="Google Shape;837;g4f0fb3c2f3_1_2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4f0fb3c2f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6" name="Google Shape;846;g4f0fb3c2f3_0_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4f0fb3c2f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5" name="Google Shape;855;g4f0fb3c2f3_0_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4f0fb3c2f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5" name="Google Shape;865;g4f0fb3c2f3_0_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4f0fb3c2f3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4" name="Google Shape;874;g4f0fb3c2f3_1_2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In grid images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4f0fb3c2f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5" name="Google Shape;885;g4f0fb3c2f3_0_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In grid images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4f0fb3c2f3_1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9" name="Google Shape;899;g4f0fb3c2f3_1_2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4f0fb3c2f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0" name="Google Shape;910;g4f0fb3c2f3_0_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4f0fb3c2f3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9" name="Google Shape;919;g4f0fb3c2f3_0_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4f0fb3c2f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0" name="Google Shape;930;g4f0fb3c2f3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f0fb3c2f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g4f0fb3c2f3_2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4f0fb3c2f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1" name="Google Shape;941;g4f0fb3c2f3_0_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4f0fb3c2f3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2" name="Google Shape;952;g4f0fb3c2f3_1_1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4f0fb3c2f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3" name="Google Shape;963;g4f0fb3c2f3_0_1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C_ij is the jth coefficient of T_F(phi_i^M) in the basis phi_j^N.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4f0fb3c2f3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6" name="Google Shape;986;g4f0fb3c2f3_1_20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4f0fb3c2f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7" name="Google Shape;997;g4f0fb3c2f3_0_1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4f0fb3c2f3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8" name="Google Shape;1008;g4f0fb3c2f3_0_1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4f0fb3c2f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9" name="Google Shape;1019;g4f0fb3c2f3_0_1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Having large numbers, easily get stuck at a local minimum. Initialization can help reduce that.</a:t>
            </a:r>
            <a:endParaRPr/>
          </a:p>
          <a:p>
            <a:pPr marL="0" lvl="0" indent="0" algn="l" rtl="0">
              <a:spcBef>
                <a:spcPts val="0"/>
              </a:spcBef>
              <a:spcAft>
                <a:spcPts val="0"/>
              </a:spcAft>
              <a:buNone/>
            </a:pPr>
            <a:r>
              <a:rPr lang="en"/>
              <a:t>15x45, maps the first 15 eigenbasis into a canonical domain of dimension 45 to allow very different shapes to be mapped into different subspaces.</a:t>
            </a: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4f0fb3c2f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1" name="Google Shape;1031;g4f0fb3c2f3_0_1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4f0fb3c2f3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2" name="Google Shape;1042;g4f0fb3c2f3_0_1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ReLU here adds the nonlinearity to the network as what people do in CNN</a:t>
            </a:r>
            <a:endParaRPr/>
          </a:p>
          <a:p>
            <a:pPr marL="0" lvl="0" indent="0" algn="l" rtl="0">
              <a:spcBef>
                <a:spcPts val="0"/>
              </a:spcBef>
              <a:spcAft>
                <a:spcPts val="0"/>
              </a:spcAft>
              <a:buNone/>
            </a:pPr>
            <a:r>
              <a:rPr lang="en"/>
              <a:t>The dilation can be added to any of those SM modules to gain the same receptive field without going too deep. (Performance saturates after certain depth too?)</a:t>
            </a:r>
            <a:endParaRPr/>
          </a:p>
          <a:p>
            <a:pPr marL="0" lvl="0" indent="0" algn="l" rtl="0">
              <a:spcBef>
                <a:spcPts val="0"/>
              </a:spcBef>
              <a:spcAft>
                <a:spcPts val="0"/>
              </a:spcAft>
              <a:buNone/>
            </a:pPr>
            <a:r>
              <a:rPr lang="en"/>
              <a:t>SpecTN is only added when the convolution kernels are not small, because small convolution kernels correspond to smoothly transiting multipliers in the spectral domain, therefore not very sensitive to bases misalignment among shapes graphs in a certain range of spectrum and are more generalizable across graphs.</a:t>
            </a:r>
            <a:endParaRPr/>
          </a:p>
          <a:p>
            <a:pPr marL="0" lvl="0" indent="0" algn="l" rtl="0">
              <a:spcBef>
                <a:spcPts val="0"/>
              </a:spcBef>
              <a:spcAft>
                <a:spcPts val="0"/>
              </a:spcAft>
              <a:buNone/>
            </a:pPr>
            <a:r>
              <a:rPr lang="en"/>
              <a:t>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4f0fb3c2f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3" name="Google Shape;1053;g4f0fb3c2f3_0_1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038c6166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2" name="Google Shape;342;g5038c6166d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038c6166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4" name="Google Shape;1064;g5038c6166d_0_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f0fb3c2f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3" name="Google Shape;1073;g4f0fb3c2f3_1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4f159a1316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2" name="Google Shape;1082;g4f159a1316_3_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5038c6166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1" name="Google Shape;1091;g5038c6166d_0_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eee83c644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0" name="Google Shape;1100;g4eee83c644_0_4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4f0fb3c2f3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9" name="Google Shape;1109;g4f0fb3c2f3_1_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5047b2f57c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8" name="Google Shape;1118;g5047b2f57c_1_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f159a1316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g4f159a1316_3_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f0fb3c2f3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3" name="Google Shape;363;g4f0fb3c2f3_1_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4_Title Slide - White+Seal" type="tx">
  <p:cSld name="TITLE_AND_BODY">
    <p:bg>
      <p:bgPr>
        <a:blipFill>
          <a:blip r:embed="rId2">
            <a:alphaModFix/>
          </a:blip>
          <a:stretch>
            <a:fillRect/>
          </a:stretch>
        </a:blipFill>
        <a:effectLst/>
      </p:bgPr>
    </p:bg>
    <p:spTree>
      <p:nvGrpSpPr>
        <p:cNvPr id="1" name="Shape 87"/>
        <p:cNvGrpSpPr/>
        <p:nvPr/>
      </p:nvGrpSpPr>
      <p:grpSpPr>
        <a:xfrm>
          <a:off x="0" y="0"/>
          <a:ext cx="0" cy="0"/>
          <a:chOff x="0" y="0"/>
          <a:chExt cx="0" cy="0"/>
        </a:xfrm>
      </p:grpSpPr>
      <p:pic>
        <p:nvPicPr>
          <p:cNvPr id="88" name="Google Shape;88;p14" descr="image2.png"/>
          <p:cNvPicPr preferRelativeResize="0"/>
          <p:nvPr/>
        </p:nvPicPr>
        <p:blipFill rotWithShape="1">
          <a:blip r:embed="rId3">
            <a:alphaModFix/>
          </a:blip>
          <a:srcRect/>
          <a:stretch/>
        </p:blipFill>
        <p:spPr>
          <a:xfrm>
            <a:off x="211755" y="192246"/>
            <a:ext cx="1747159" cy="342901"/>
          </a:xfrm>
          <a:prstGeom prst="rect">
            <a:avLst/>
          </a:prstGeom>
          <a:noFill/>
          <a:ln>
            <a:noFill/>
          </a:ln>
        </p:spPr>
      </p:pic>
      <p:sp>
        <p:nvSpPr>
          <p:cNvPr id="89" name="Google Shape;89;p14"/>
          <p:cNvSpPr txBox="1">
            <a:spLocks noGrp="1"/>
          </p:cNvSpPr>
          <p:nvPr>
            <p:ph type="title"/>
          </p:nvPr>
        </p:nvSpPr>
        <p:spPr>
          <a:xfrm>
            <a:off x="288697" y="1487384"/>
            <a:ext cx="8573400" cy="1496700"/>
          </a:xfrm>
          <a:prstGeom prst="rect">
            <a:avLst/>
          </a:prstGeom>
          <a:noFill/>
          <a:ln>
            <a:noFill/>
          </a:ln>
        </p:spPr>
        <p:txBody>
          <a:bodyPr spcFirstLastPara="1" wrap="square" lIns="0" tIns="0" rIns="0" bIns="0" anchor="b" anchorCtr="0"/>
          <a:lstStyle>
            <a:lvl1pPr lvl="0" algn="ctr" rtl="0">
              <a:lnSpc>
                <a:spcPct val="86363"/>
              </a:lnSpc>
              <a:spcBef>
                <a:spcPts val="0"/>
              </a:spcBef>
              <a:spcAft>
                <a:spcPts val="0"/>
              </a:spcAft>
              <a:buClr>
                <a:srgbClr val="006C92"/>
              </a:buClr>
              <a:buSzPts val="4400"/>
              <a:buFont typeface="Calibri"/>
              <a:buNone/>
              <a:defRPr sz="4400">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90" name="Google Shape;90;p14"/>
          <p:cNvSpPr txBox="1">
            <a:spLocks noGrp="1"/>
          </p:cNvSpPr>
          <p:nvPr>
            <p:ph type="body" idx="1"/>
          </p:nvPr>
        </p:nvSpPr>
        <p:spPr>
          <a:xfrm>
            <a:off x="288697" y="3029821"/>
            <a:ext cx="8573400" cy="1465500"/>
          </a:xfrm>
          <a:prstGeom prst="rect">
            <a:avLst/>
          </a:prstGeom>
          <a:noFill/>
          <a:ln>
            <a:noFill/>
          </a:ln>
        </p:spPr>
        <p:txBody>
          <a:bodyPr spcFirstLastPara="1" wrap="square" lIns="0" tIns="0" rIns="0" bIns="0" anchor="t" anchorCtr="0"/>
          <a:lstStyle>
            <a:lvl1pPr marL="457200" lvl="0" indent="-228600" algn="ctr" rtl="0">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ctr" rtl="0">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ctr" rtl="0">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ctr" rtl="0">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ctr" rtl="0">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91" name="Google Shape;91;p14"/>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Slide-White">
  <p:cSld name="Section Slide-White">
    <p:bg>
      <p:bgPr>
        <a:blipFill>
          <a:blip r:embed="rId2">
            <a:alphaModFix/>
          </a:blip>
          <a:stretch>
            <a:fillRect/>
          </a:stretch>
        </a:blipFill>
        <a:effectLst/>
      </p:bgPr>
    </p:bg>
    <p:spTree>
      <p:nvGrpSpPr>
        <p:cNvPr id="1" name="Shape 129"/>
        <p:cNvGrpSpPr/>
        <p:nvPr/>
      </p:nvGrpSpPr>
      <p:grpSpPr>
        <a:xfrm>
          <a:off x="0" y="0"/>
          <a:ext cx="0" cy="0"/>
          <a:chOff x="0" y="0"/>
          <a:chExt cx="0" cy="0"/>
        </a:xfrm>
      </p:grpSpPr>
      <p:pic>
        <p:nvPicPr>
          <p:cNvPr id="130" name="Google Shape;130;p23" descr="image6.png"/>
          <p:cNvPicPr preferRelativeResize="0"/>
          <p:nvPr/>
        </p:nvPicPr>
        <p:blipFill rotWithShape="1">
          <a:blip r:embed="rId3">
            <a:alphaModFix/>
          </a:blip>
          <a:srcRect/>
          <a:stretch/>
        </p:blipFill>
        <p:spPr>
          <a:xfrm>
            <a:off x="7306291" y="4715327"/>
            <a:ext cx="1148144" cy="218695"/>
          </a:xfrm>
          <a:prstGeom prst="rect">
            <a:avLst/>
          </a:prstGeom>
          <a:noFill/>
          <a:ln>
            <a:noFill/>
          </a:ln>
        </p:spPr>
      </p:pic>
      <p:sp>
        <p:nvSpPr>
          <p:cNvPr id="131" name="Google Shape;131;p23"/>
          <p:cNvSpPr txBox="1">
            <a:spLocks noGrp="1"/>
          </p:cNvSpPr>
          <p:nvPr>
            <p:ph type="title"/>
          </p:nvPr>
        </p:nvSpPr>
        <p:spPr>
          <a:xfrm>
            <a:off x="288702" y="1383671"/>
            <a:ext cx="85482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006C92"/>
              </a:buClr>
              <a:buSzPts val="3600"/>
              <a:buFont typeface="Calibri"/>
              <a:buNone/>
              <a:defRPr sz="3600" cap="none">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32" name="Google Shape;132;p23"/>
          <p:cNvSpPr txBox="1">
            <a:spLocks noGrp="1"/>
          </p:cNvSpPr>
          <p:nvPr>
            <p:ph type="body" idx="1"/>
          </p:nvPr>
        </p:nvSpPr>
        <p:spPr>
          <a:xfrm>
            <a:off x="288702" y="2595838"/>
            <a:ext cx="8548200" cy="17148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33" name="Google Shape;133;p23"/>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4_Section Slide">
  <p:cSld name="4_Section Slide">
    <p:bg>
      <p:bgPr>
        <a:blipFill>
          <a:blip r:embed="rId2">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24" descr="image7.png"/>
          <p:cNvPicPr preferRelativeResize="0"/>
          <p:nvPr/>
        </p:nvPicPr>
        <p:blipFill rotWithShape="1">
          <a:blip r:embed="rId3">
            <a:alphaModFix/>
          </a:blip>
          <a:srcRect/>
          <a:stretch/>
        </p:blipFill>
        <p:spPr>
          <a:xfrm>
            <a:off x="7306056" y="4718303"/>
            <a:ext cx="1148144" cy="218695"/>
          </a:xfrm>
          <a:prstGeom prst="rect">
            <a:avLst/>
          </a:prstGeom>
          <a:noFill/>
          <a:ln>
            <a:noFill/>
          </a:ln>
        </p:spPr>
      </p:pic>
      <p:sp>
        <p:nvSpPr>
          <p:cNvPr id="136" name="Google Shape;136;p24"/>
          <p:cNvSpPr txBox="1">
            <a:spLocks noGrp="1"/>
          </p:cNvSpPr>
          <p:nvPr>
            <p:ph type="title"/>
          </p:nvPr>
        </p:nvSpPr>
        <p:spPr>
          <a:xfrm>
            <a:off x="288702" y="1383671"/>
            <a:ext cx="85482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37" name="Google Shape;137;p24"/>
          <p:cNvSpPr txBox="1">
            <a:spLocks noGrp="1"/>
          </p:cNvSpPr>
          <p:nvPr>
            <p:ph type="body" idx="1"/>
          </p:nvPr>
        </p:nvSpPr>
        <p:spPr>
          <a:xfrm>
            <a:off x="288702" y="2595838"/>
            <a:ext cx="8548200" cy="17148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38" name="Google Shape;138;p24"/>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3_Section Slide">
  <p:cSld name="3_Section Slide">
    <p:bg>
      <p:bgPr>
        <a:blipFill>
          <a:blip r:embed="rId2">
            <a:alphaModFix/>
          </a:blip>
          <a:stretch>
            <a:fillRect/>
          </a:stretch>
        </a:blipFill>
        <a:effectLst/>
      </p:bgPr>
    </p:bg>
    <p:spTree>
      <p:nvGrpSpPr>
        <p:cNvPr id="1" name="Shape 139"/>
        <p:cNvGrpSpPr/>
        <p:nvPr/>
      </p:nvGrpSpPr>
      <p:grpSpPr>
        <a:xfrm>
          <a:off x="0" y="0"/>
          <a:ext cx="0" cy="0"/>
          <a:chOff x="0" y="0"/>
          <a:chExt cx="0" cy="0"/>
        </a:xfrm>
      </p:grpSpPr>
      <p:pic>
        <p:nvPicPr>
          <p:cNvPr id="140" name="Google Shape;140;p25" descr="image7.png"/>
          <p:cNvPicPr preferRelativeResize="0"/>
          <p:nvPr/>
        </p:nvPicPr>
        <p:blipFill rotWithShape="1">
          <a:blip r:embed="rId3">
            <a:alphaModFix/>
          </a:blip>
          <a:srcRect/>
          <a:stretch/>
        </p:blipFill>
        <p:spPr>
          <a:xfrm>
            <a:off x="7306056" y="4718303"/>
            <a:ext cx="1148144" cy="218695"/>
          </a:xfrm>
          <a:prstGeom prst="rect">
            <a:avLst/>
          </a:prstGeom>
          <a:noFill/>
          <a:ln>
            <a:noFill/>
          </a:ln>
        </p:spPr>
      </p:pic>
      <p:sp>
        <p:nvSpPr>
          <p:cNvPr id="141" name="Google Shape;141;p25"/>
          <p:cNvSpPr txBox="1">
            <a:spLocks noGrp="1"/>
          </p:cNvSpPr>
          <p:nvPr>
            <p:ph type="title"/>
          </p:nvPr>
        </p:nvSpPr>
        <p:spPr>
          <a:xfrm>
            <a:off x="288702" y="1383671"/>
            <a:ext cx="85482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42" name="Google Shape;142;p25"/>
          <p:cNvSpPr txBox="1">
            <a:spLocks noGrp="1"/>
          </p:cNvSpPr>
          <p:nvPr>
            <p:ph type="body" idx="1"/>
          </p:nvPr>
        </p:nvSpPr>
        <p:spPr>
          <a:xfrm>
            <a:off x="288702" y="2595838"/>
            <a:ext cx="8548200" cy="17148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43" name="Google Shape;143;p25"/>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2_Section Slide">
  <p:cSld name="2_Section Slide">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6"/>
          <p:cNvSpPr>
            <a:spLocks noGrp="1"/>
          </p:cNvSpPr>
          <p:nvPr>
            <p:ph type="pic" idx="2"/>
          </p:nvPr>
        </p:nvSpPr>
        <p:spPr>
          <a:xfrm>
            <a:off x="4"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46" name="Google Shape;146;p26"/>
          <p:cNvSpPr txBox="1">
            <a:spLocks noGrp="1"/>
          </p:cNvSpPr>
          <p:nvPr>
            <p:ph type="title"/>
          </p:nvPr>
        </p:nvSpPr>
        <p:spPr>
          <a:xfrm>
            <a:off x="4869705" y="194620"/>
            <a:ext cx="4376700" cy="1179300"/>
          </a:xfrm>
          <a:prstGeom prst="rect">
            <a:avLst/>
          </a:prstGeom>
          <a:solidFill>
            <a:srgbClr val="006C92"/>
          </a:solidFill>
          <a:ln>
            <a:noFill/>
          </a:ln>
        </p:spPr>
        <p:txBody>
          <a:bodyPr spcFirstLastPara="1" wrap="square" lIns="182875" tIns="182875" rIns="182875" bIns="182875" anchor="ctr" anchorCtr="0"/>
          <a:lstStyle>
            <a:lvl1pPr lvl="0" algn="l" rtl="0">
              <a:lnSpc>
                <a:spcPct val="93750"/>
              </a:lnSpc>
              <a:spcBef>
                <a:spcPts val="0"/>
              </a:spcBef>
              <a:spcAft>
                <a:spcPts val="0"/>
              </a:spcAft>
              <a:buClr>
                <a:srgbClr val="FFFFFF"/>
              </a:buClr>
              <a:buSzPts val="3200"/>
              <a:buFont typeface="Calibri"/>
              <a:buNone/>
              <a:defRPr sz="3200">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47" name="Google Shape;147;p26"/>
          <p:cNvSpPr txBox="1">
            <a:spLocks noGrp="1"/>
          </p:cNvSpPr>
          <p:nvPr>
            <p:ph type="body" idx="1"/>
          </p:nvPr>
        </p:nvSpPr>
        <p:spPr>
          <a:xfrm>
            <a:off x="5048410" y="1504150"/>
            <a:ext cx="3766500" cy="34176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48" name="Google Shape;148;p26"/>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Slide">
  <p:cSld name="Section Slide">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7"/>
          <p:cNvSpPr>
            <a:spLocks noGrp="1"/>
          </p:cNvSpPr>
          <p:nvPr>
            <p:ph type="pic" idx="2"/>
          </p:nvPr>
        </p:nvSpPr>
        <p:spPr>
          <a:xfrm>
            <a:off x="4"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51" name="Google Shape;151;p27"/>
          <p:cNvSpPr txBox="1">
            <a:spLocks noGrp="1"/>
          </p:cNvSpPr>
          <p:nvPr>
            <p:ph type="title"/>
          </p:nvPr>
        </p:nvSpPr>
        <p:spPr>
          <a:xfrm>
            <a:off x="4869705" y="194620"/>
            <a:ext cx="4376700" cy="1179300"/>
          </a:xfrm>
          <a:prstGeom prst="rect">
            <a:avLst/>
          </a:prstGeom>
          <a:solidFill>
            <a:srgbClr val="FFFFFF"/>
          </a:solidFill>
          <a:ln>
            <a:noFill/>
          </a:ln>
        </p:spPr>
        <p:txBody>
          <a:bodyPr spcFirstLastPara="1" wrap="square" lIns="182875" tIns="182875" rIns="182875" bIns="182875" anchor="ctr" anchorCtr="0"/>
          <a:lstStyle>
            <a:lvl1pPr lvl="0" algn="l" rtl="0">
              <a:lnSpc>
                <a:spcPct val="93750"/>
              </a:lnSpc>
              <a:spcBef>
                <a:spcPts val="0"/>
              </a:spcBef>
              <a:spcAft>
                <a:spcPts val="0"/>
              </a:spcAft>
              <a:buClr>
                <a:srgbClr val="13294A"/>
              </a:buClr>
              <a:buSzPts val="3200"/>
              <a:buFont typeface="Calibri"/>
              <a:buNone/>
              <a:defRPr sz="3200">
                <a:solidFill>
                  <a:srgbClr val="13294A"/>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52" name="Google Shape;152;p27"/>
          <p:cNvSpPr txBox="1">
            <a:spLocks noGrp="1"/>
          </p:cNvSpPr>
          <p:nvPr>
            <p:ph type="body" idx="1"/>
          </p:nvPr>
        </p:nvSpPr>
        <p:spPr>
          <a:xfrm>
            <a:off x="5048410" y="1504150"/>
            <a:ext cx="3766500" cy="34176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53" name="Google Shape;153;p27"/>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_Section Slide">
  <p:cSld name="1_Section Slide">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8"/>
          <p:cNvSpPr>
            <a:spLocks noGrp="1"/>
          </p:cNvSpPr>
          <p:nvPr>
            <p:ph type="pic" idx="2"/>
          </p:nvPr>
        </p:nvSpPr>
        <p:spPr>
          <a:xfrm>
            <a:off x="4"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56" name="Google Shape;156;p28"/>
          <p:cNvSpPr txBox="1">
            <a:spLocks noGrp="1"/>
          </p:cNvSpPr>
          <p:nvPr>
            <p:ph type="title"/>
          </p:nvPr>
        </p:nvSpPr>
        <p:spPr>
          <a:xfrm>
            <a:off x="4869705" y="194620"/>
            <a:ext cx="4376700" cy="1179300"/>
          </a:xfrm>
          <a:prstGeom prst="rect">
            <a:avLst/>
          </a:prstGeom>
          <a:solidFill>
            <a:srgbClr val="FFFFFF"/>
          </a:solidFill>
          <a:ln>
            <a:noFill/>
          </a:ln>
        </p:spPr>
        <p:txBody>
          <a:bodyPr spcFirstLastPara="1" wrap="square" lIns="182875" tIns="182875" rIns="182875" bIns="182875" anchor="ctr" anchorCtr="0"/>
          <a:lstStyle>
            <a:lvl1pPr lvl="0" algn="ctr" rtl="0">
              <a:lnSpc>
                <a:spcPct val="100000"/>
              </a:lnSpc>
              <a:spcBef>
                <a:spcPts val="0"/>
              </a:spcBef>
              <a:spcAft>
                <a:spcPts val="0"/>
              </a:spcAft>
              <a:buClr>
                <a:srgbClr val="333399"/>
              </a:buClr>
              <a:buSzPts val="4400"/>
              <a:buFont typeface="Arial"/>
              <a:buNone/>
              <a:defRPr sz="4400" b="0">
                <a:solidFill>
                  <a:srgbClr val="333399"/>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57" name="Google Shape;157;p28"/>
          <p:cNvSpPr txBox="1">
            <a:spLocks noGrp="1"/>
          </p:cNvSpPr>
          <p:nvPr>
            <p:ph type="body" idx="1"/>
          </p:nvPr>
        </p:nvSpPr>
        <p:spPr>
          <a:xfrm>
            <a:off x="5048410" y="1504150"/>
            <a:ext cx="3766500" cy="3417600"/>
          </a:xfrm>
          <a:prstGeom prst="rect">
            <a:avLst/>
          </a:prstGeom>
          <a:noFill/>
          <a:ln>
            <a:noFill/>
          </a:ln>
        </p:spPr>
        <p:txBody>
          <a:bodyPr spcFirstLastPara="1" wrap="square" lIns="0" tIns="0" rIns="0" bIns="0" anchor="t" anchorCtr="0"/>
          <a:lstStyle>
            <a:lvl1pPr marL="457200" lvl="0"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marL="914400" lvl="1"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marL="1371600" lvl="2"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marL="1828800" lvl="3"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marL="2286000" lvl="4"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58" name="Google Shape;158;p28"/>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5_Section Slide">
  <p:cSld name="5_Section Slide">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a:spLocks noGrp="1"/>
          </p:cNvSpPr>
          <p:nvPr>
            <p:ph type="pic" idx="2"/>
          </p:nvPr>
        </p:nvSpPr>
        <p:spPr>
          <a:xfrm>
            <a:off x="4573166"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61" name="Google Shape;161;p29"/>
          <p:cNvSpPr txBox="1">
            <a:spLocks noGrp="1"/>
          </p:cNvSpPr>
          <p:nvPr>
            <p:ph type="title"/>
          </p:nvPr>
        </p:nvSpPr>
        <p:spPr>
          <a:xfrm>
            <a:off x="-86497" y="194620"/>
            <a:ext cx="4376700" cy="1179300"/>
          </a:xfrm>
          <a:prstGeom prst="rect">
            <a:avLst/>
          </a:prstGeom>
          <a:solidFill>
            <a:srgbClr val="006C92"/>
          </a:solidFill>
          <a:ln>
            <a:noFill/>
          </a:ln>
        </p:spPr>
        <p:txBody>
          <a:bodyPr spcFirstLastPara="1" wrap="square" lIns="182875" tIns="182875" rIns="182875" bIns="182875" anchor="ctr" anchorCtr="0"/>
          <a:lstStyle>
            <a:lvl1pPr lvl="0" algn="l" rtl="0">
              <a:lnSpc>
                <a:spcPct val="93750"/>
              </a:lnSpc>
              <a:spcBef>
                <a:spcPts val="0"/>
              </a:spcBef>
              <a:spcAft>
                <a:spcPts val="0"/>
              </a:spcAft>
              <a:buClr>
                <a:srgbClr val="FFFFFF"/>
              </a:buClr>
              <a:buSzPts val="3200"/>
              <a:buFont typeface="Calibri"/>
              <a:buNone/>
              <a:defRPr sz="3200">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62" name="Google Shape;162;p29"/>
          <p:cNvSpPr txBox="1">
            <a:spLocks noGrp="1"/>
          </p:cNvSpPr>
          <p:nvPr>
            <p:ph type="body" idx="1"/>
          </p:nvPr>
        </p:nvSpPr>
        <p:spPr>
          <a:xfrm>
            <a:off x="365759" y="1504150"/>
            <a:ext cx="3924300" cy="34176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63" name="Google Shape;163;p29"/>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7_Section Slide">
  <p:cSld name="7_Section Slid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0"/>
          <p:cNvSpPr>
            <a:spLocks noGrp="1"/>
          </p:cNvSpPr>
          <p:nvPr>
            <p:ph type="pic" idx="2"/>
          </p:nvPr>
        </p:nvSpPr>
        <p:spPr>
          <a:xfrm>
            <a:off x="4573166"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66" name="Google Shape;166;p30"/>
          <p:cNvSpPr txBox="1">
            <a:spLocks noGrp="1"/>
          </p:cNvSpPr>
          <p:nvPr>
            <p:ph type="title"/>
          </p:nvPr>
        </p:nvSpPr>
        <p:spPr>
          <a:xfrm>
            <a:off x="-86497" y="194620"/>
            <a:ext cx="4376700" cy="1179300"/>
          </a:xfrm>
          <a:prstGeom prst="rect">
            <a:avLst/>
          </a:prstGeom>
          <a:solidFill>
            <a:srgbClr val="FFFFFF"/>
          </a:solidFill>
          <a:ln>
            <a:noFill/>
          </a:ln>
        </p:spPr>
        <p:txBody>
          <a:bodyPr spcFirstLastPara="1" wrap="square" lIns="182875" tIns="182875" rIns="182875" bIns="182875" anchor="ctr" anchorCtr="0"/>
          <a:lstStyle>
            <a:lvl1pPr lvl="0" algn="l" rtl="0">
              <a:lnSpc>
                <a:spcPct val="93750"/>
              </a:lnSpc>
              <a:spcBef>
                <a:spcPts val="0"/>
              </a:spcBef>
              <a:spcAft>
                <a:spcPts val="0"/>
              </a:spcAft>
              <a:buClr>
                <a:srgbClr val="13294A"/>
              </a:buClr>
              <a:buSzPts val="3200"/>
              <a:buFont typeface="Calibri"/>
              <a:buNone/>
              <a:defRPr sz="3200">
                <a:solidFill>
                  <a:srgbClr val="13294A"/>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67" name="Google Shape;167;p30"/>
          <p:cNvSpPr txBox="1">
            <a:spLocks noGrp="1"/>
          </p:cNvSpPr>
          <p:nvPr>
            <p:ph type="body" idx="1"/>
          </p:nvPr>
        </p:nvSpPr>
        <p:spPr>
          <a:xfrm>
            <a:off x="365759" y="1504150"/>
            <a:ext cx="3924300" cy="34176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68" name="Google Shape;168;p30"/>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6_Section Slide">
  <p:cSld name="6_Section Slide">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31"/>
          <p:cNvSpPr>
            <a:spLocks noGrp="1"/>
          </p:cNvSpPr>
          <p:nvPr>
            <p:ph type="pic" idx="2"/>
          </p:nvPr>
        </p:nvSpPr>
        <p:spPr>
          <a:xfrm>
            <a:off x="4573166"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71" name="Google Shape;171;p31"/>
          <p:cNvSpPr txBox="1">
            <a:spLocks noGrp="1"/>
          </p:cNvSpPr>
          <p:nvPr>
            <p:ph type="title"/>
          </p:nvPr>
        </p:nvSpPr>
        <p:spPr>
          <a:xfrm>
            <a:off x="-86497" y="194620"/>
            <a:ext cx="4376700" cy="1179300"/>
          </a:xfrm>
          <a:prstGeom prst="rect">
            <a:avLst/>
          </a:prstGeom>
          <a:solidFill>
            <a:srgbClr val="FFFFFF"/>
          </a:solidFill>
          <a:ln>
            <a:noFill/>
          </a:ln>
        </p:spPr>
        <p:txBody>
          <a:bodyPr spcFirstLastPara="1" wrap="square" lIns="182875" tIns="182875" rIns="182875" bIns="182875" anchor="ctr" anchorCtr="0"/>
          <a:lstStyle>
            <a:lvl1pPr lvl="0" algn="ctr" rtl="0">
              <a:lnSpc>
                <a:spcPct val="100000"/>
              </a:lnSpc>
              <a:spcBef>
                <a:spcPts val="0"/>
              </a:spcBef>
              <a:spcAft>
                <a:spcPts val="0"/>
              </a:spcAft>
              <a:buClr>
                <a:srgbClr val="333399"/>
              </a:buClr>
              <a:buSzPts val="4400"/>
              <a:buFont typeface="Arial"/>
              <a:buNone/>
              <a:defRPr sz="4400" b="0">
                <a:solidFill>
                  <a:srgbClr val="333399"/>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72" name="Google Shape;172;p31"/>
          <p:cNvSpPr txBox="1">
            <a:spLocks noGrp="1"/>
          </p:cNvSpPr>
          <p:nvPr>
            <p:ph type="body" idx="1"/>
          </p:nvPr>
        </p:nvSpPr>
        <p:spPr>
          <a:xfrm>
            <a:off x="365759" y="1504150"/>
            <a:ext cx="3924300" cy="3417600"/>
          </a:xfrm>
          <a:prstGeom prst="rect">
            <a:avLst/>
          </a:prstGeom>
          <a:noFill/>
          <a:ln>
            <a:noFill/>
          </a:ln>
        </p:spPr>
        <p:txBody>
          <a:bodyPr spcFirstLastPara="1" wrap="square" lIns="0" tIns="0" rIns="0" bIns="0" anchor="t" anchorCtr="0"/>
          <a:lstStyle>
            <a:lvl1pPr marL="457200" lvl="0"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marL="914400" lvl="1"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marL="1371600" lvl="2"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marL="1828800" lvl="3"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marL="2286000" lvl="4"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73" name="Google Shape;173;p31"/>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Content+PhotoLeft">
  <p:cSld name="Title+Content+PhotoLeft">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32"/>
          <p:cNvSpPr>
            <a:spLocks noGrp="1"/>
          </p:cNvSpPr>
          <p:nvPr>
            <p:ph type="pic" idx="2"/>
          </p:nvPr>
        </p:nvSpPr>
        <p:spPr>
          <a:xfrm>
            <a:off x="317499" y="1014293"/>
            <a:ext cx="4761000" cy="38727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76" name="Google Shape;176;p32"/>
          <p:cNvSpPr txBox="1">
            <a:spLocks noGrp="1"/>
          </p:cNvSpPr>
          <p:nvPr>
            <p:ph type="title"/>
          </p:nvPr>
        </p:nvSpPr>
        <p:spPr>
          <a:xfrm>
            <a:off x="-123569" y="188156"/>
            <a:ext cx="9006000" cy="609000"/>
          </a:xfrm>
          <a:prstGeom prst="rect">
            <a:avLst/>
          </a:prstGeom>
          <a:solidFill>
            <a:srgbClr val="006C92"/>
          </a:solidFill>
          <a:ln>
            <a:noFill/>
          </a:ln>
        </p:spPr>
        <p:txBody>
          <a:bodyPr spcFirstLastPara="1" wrap="square" lIns="0" tIns="0" rIns="0" bIns="0" anchor="ctr" anchorCtr="0"/>
          <a:lstStyle>
            <a:lvl1pPr lvl="0" algn="l" rtl="0">
              <a:lnSpc>
                <a:spcPct val="86666"/>
              </a:lnSpc>
              <a:spcBef>
                <a:spcPts val="0"/>
              </a:spcBef>
              <a:spcAft>
                <a:spcPts val="0"/>
              </a:spcAft>
              <a:buClr>
                <a:srgbClr val="FFFFFF"/>
              </a:buClr>
              <a:buSzPts val="3000"/>
              <a:buFont typeface="Calibri"/>
              <a:buNone/>
              <a:defRPr sz="30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77" name="Google Shape;177;p32"/>
          <p:cNvSpPr txBox="1">
            <a:spLocks noGrp="1"/>
          </p:cNvSpPr>
          <p:nvPr>
            <p:ph type="body" idx="1"/>
          </p:nvPr>
        </p:nvSpPr>
        <p:spPr>
          <a:xfrm>
            <a:off x="5293893" y="1014293"/>
            <a:ext cx="3588300" cy="38727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78" name="Google Shape;178;p32"/>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lstStyle>
            <a:lvl1pPr lvl="0" algn="ctr" rtl="0">
              <a:lnSpc>
                <a:spcPct val="100000"/>
              </a:lnSpc>
              <a:spcBef>
                <a:spcPts val="0"/>
              </a:spcBef>
              <a:spcAft>
                <a:spcPts val="0"/>
              </a:spcAft>
              <a:buClr>
                <a:srgbClr val="101D3A"/>
              </a:buClr>
              <a:buSzPts val="1800"/>
              <a:buNone/>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94" name="Google Shape;94;p15"/>
          <p:cNvSpPr txBox="1">
            <a:spLocks noGrp="1"/>
          </p:cNvSpPr>
          <p:nvPr>
            <p:ph type="body" idx="1"/>
          </p:nvPr>
        </p:nvSpPr>
        <p:spPr>
          <a:xfrm>
            <a:off x="-9269" y="4798703"/>
            <a:ext cx="9162600" cy="360600"/>
          </a:xfrm>
          <a:prstGeom prst="rect">
            <a:avLst/>
          </a:prstGeom>
          <a:solidFill>
            <a:srgbClr val="006C92"/>
          </a:solidFill>
          <a:ln>
            <a:noFill/>
          </a:ln>
        </p:spPr>
        <p:txBody>
          <a:bodyPr spcFirstLastPara="1" wrap="square" lIns="0" tIns="0" rIns="0" bIns="0" anchor="b" anchorCtr="0"/>
          <a:lstStyle>
            <a:lvl1pPr marL="457200" lvl="0" indent="-342900" algn="l" rtl="0">
              <a:lnSpc>
                <a:spcPct val="100000"/>
              </a:lnSpc>
              <a:spcBef>
                <a:spcPts val="200"/>
              </a:spcBef>
              <a:spcAft>
                <a:spcPts val="0"/>
              </a:spcAft>
              <a:buClr>
                <a:srgbClr val="101D3A"/>
              </a:buClr>
              <a:buSzPts val="1800"/>
              <a:buChar char="•"/>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dirty="0"/>
          </a:p>
        </p:txBody>
      </p:sp>
      <p:sp>
        <p:nvSpPr>
          <p:cNvPr id="95" name="Google Shape;95;p15"/>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lstStyle>
            <a:lvl1pPr marL="457200" lvl="0" indent="-228600" algn="l" rtl="0">
              <a:lnSpc>
                <a:spcPct val="100000"/>
              </a:lnSpc>
              <a:spcBef>
                <a:spcPts val="0"/>
              </a:spcBef>
              <a:spcAft>
                <a:spcPts val="0"/>
              </a:spcAft>
              <a:buClr>
                <a:srgbClr val="FFFFFF"/>
              </a:buClr>
              <a:buSzPts val="1800"/>
              <a:buFont typeface="Helvetica Neue"/>
              <a:buNone/>
              <a:defRPr sz="1800">
                <a:solidFill>
                  <a:srgbClr val="FFFFFF"/>
                </a:solidFill>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96" name="Google Shape;96;p15"/>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15"/>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lstStyle>
            <a:lvl1pPr marL="457200" lvl="0" indent="-342900" algn="l" rtl="0">
              <a:lnSpc>
                <a:spcPct val="100000"/>
              </a:lnSpc>
              <a:spcBef>
                <a:spcPts val="200"/>
              </a:spcBef>
              <a:spcAft>
                <a:spcPts val="0"/>
              </a:spcAft>
              <a:buClr>
                <a:srgbClr val="101D3A"/>
              </a:buClr>
              <a:buSzPts val="1800"/>
              <a:buChar char="•"/>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1_Title+Content+PhotoLeft">
  <p:cSld name="1_Title+Content+PhotoLeft">
    <p:bg>
      <p:bgPr>
        <a:blipFill>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3"/>
          <p:cNvSpPr>
            <a:spLocks noGrp="1"/>
          </p:cNvSpPr>
          <p:nvPr>
            <p:ph type="pic" idx="2"/>
          </p:nvPr>
        </p:nvSpPr>
        <p:spPr>
          <a:xfrm>
            <a:off x="317499" y="1014293"/>
            <a:ext cx="4761000" cy="38727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81" name="Google Shape;181;p33"/>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13294A"/>
              </a:buClr>
              <a:buSzPts val="3000"/>
              <a:buFont typeface="Calibri"/>
              <a:buNone/>
              <a:defRPr sz="3000" cap="none">
                <a:solidFill>
                  <a:srgbClr val="13294A"/>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82" name="Google Shape;182;p33"/>
          <p:cNvSpPr txBox="1">
            <a:spLocks noGrp="1"/>
          </p:cNvSpPr>
          <p:nvPr>
            <p:ph type="body" idx="1"/>
          </p:nvPr>
        </p:nvSpPr>
        <p:spPr>
          <a:xfrm>
            <a:off x="5293893" y="1014293"/>
            <a:ext cx="3588300" cy="38727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83" name="Google Shape;183;p33"/>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2_Title+Content+PhotoLeft">
  <p:cSld name="2_Title+Content+PhotoLeft">
    <p:bg>
      <p:bgPr>
        <a:blipFill>
          <a:blip r:embed="rId2">
            <a:alphaModFix/>
          </a:blip>
          <a:stretch>
            <a:fillRect/>
          </a:stretch>
        </a:blipFill>
        <a:effectLst/>
      </p:bgPr>
    </p:bg>
    <p:spTree>
      <p:nvGrpSpPr>
        <p:cNvPr id="1" name="Shape 184"/>
        <p:cNvGrpSpPr/>
        <p:nvPr/>
      </p:nvGrpSpPr>
      <p:grpSpPr>
        <a:xfrm>
          <a:off x="0" y="0"/>
          <a:ext cx="0" cy="0"/>
          <a:chOff x="0" y="0"/>
          <a:chExt cx="0" cy="0"/>
        </a:xfrm>
      </p:grpSpPr>
      <p:sp>
        <p:nvSpPr>
          <p:cNvPr id="185" name="Google Shape;185;p34"/>
          <p:cNvSpPr>
            <a:spLocks noGrp="1"/>
          </p:cNvSpPr>
          <p:nvPr>
            <p:ph type="pic" idx="2"/>
          </p:nvPr>
        </p:nvSpPr>
        <p:spPr>
          <a:xfrm>
            <a:off x="317499" y="1014293"/>
            <a:ext cx="4761000" cy="38727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86" name="Google Shape;186;p34"/>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006C92"/>
              </a:buClr>
              <a:buSzPts val="3000"/>
              <a:buFont typeface="Calibri"/>
              <a:buNone/>
              <a:defRPr sz="3000" cap="none">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87" name="Google Shape;187;p34"/>
          <p:cNvSpPr txBox="1">
            <a:spLocks noGrp="1"/>
          </p:cNvSpPr>
          <p:nvPr>
            <p:ph type="body" idx="1"/>
          </p:nvPr>
        </p:nvSpPr>
        <p:spPr>
          <a:xfrm>
            <a:off x="5293893" y="1014293"/>
            <a:ext cx="3588300" cy="3872700"/>
          </a:xfrm>
          <a:prstGeom prst="rect">
            <a:avLst/>
          </a:prstGeom>
          <a:noFill/>
          <a:ln>
            <a:noFill/>
          </a:ln>
        </p:spPr>
        <p:txBody>
          <a:bodyPr spcFirstLastPara="1" wrap="square" lIns="0" tIns="0" rIns="0" bIns="0" anchor="t" anchorCtr="0"/>
          <a:lstStyle>
            <a:lvl1pPr marL="457200" lvl="0"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marL="914400" lvl="1"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marL="1371600" lvl="2"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marL="1828800" lvl="3"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marL="2286000" lvl="4"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88" name="Google Shape;188;p34"/>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3_Title+Content+PhotoLeft">
  <p:cSld name="3_Title+Content+PhotoLeft">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5"/>
          <p:cNvSpPr>
            <a:spLocks noGrp="1"/>
          </p:cNvSpPr>
          <p:nvPr>
            <p:ph type="pic" idx="2"/>
          </p:nvPr>
        </p:nvSpPr>
        <p:spPr>
          <a:xfrm>
            <a:off x="4149206" y="1014293"/>
            <a:ext cx="4733100" cy="38727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91" name="Google Shape;191;p35"/>
          <p:cNvSpPr txBox="1">
            <a:spLocks noGrp="1"/>
          </p:cNvSpPr>
          <p:nvPr>
            <p:ph type="title"/>
          </p:nvPr>
        </p:nvSpPr>
        <p:spPr>
          <a:xfrm>
            <a:off x="-123569" y="188156"/>
            <a:ext cx="9006000" cy="609000"/>
          </a:xfrm>
          <a:prstGeom prst="rect">
            <a:avLst/>
          </a:prstGeom>
          <a:solidFill>
            <a:srgbClr val="006C92"/>
          </a:solidFill>
          <a:ln>
            <a:noFill/>
          </a:ln>
        </p:spPr>
        <p:txBody>
          <a:bodyPr spcFirstLastPara="1" wrap="square" lIns="0" tIns="0" rIns="0" bIns="0" anchor="ctr" anchorCtr="0"/>
          <a:lstStyle>
            <a:lvl1pPr lvl="0" algn="l" rtl="0">
              <a:lnSpc>
                <a:spcPct val="86666"/>
              </a:lnSpc>
              <a:spcBef>
                <a:spcPts val="0"/>
              </a:spcBef>
              <a:spcAft>
                <a:spcPts val="0"/>
              </a:spcAft>
              <a:buClr>
                <a:srgbClr val="FFFFFF"/>
              </a:buClr>
              <a:buSzPts val="3000"/>
              <a:buFont typeface="Calibri"/>
              <a:buNone/>
              <a:defRPr sz="30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92" name="Google Shape;192;p35"/>
          <p:cNvSpPr txBox="1">
            <a:spLocks noGrp="1"/>
          </p:cNvSpPr>
          <p:nvPr>
            <p:ph type="body" idx="1"/>
          </p:nvPr>
        </p:nvSpPr>
        <p:spPr>
          <a:xfrm>
            <a:off x="346509" y="1014293"/>
            <a:ext cx="3588300" cy="38727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93" name="Google Shape;193;p35"/>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4_Title+Content+PhotoLeft">
  <p:cSld name="4_Title+Content+PhotoLeft">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36"/>
          <p:cNvSpPr>
            <a:spLocks noGrp="1"/>
          </p:cNvSpPr>
          <p:nvPr>
            <p:ph type="pic" idx="2"/>
          </p:nvPr>
        </p:nvSpPr>
        <p:spPr>
          <a:xfrm>
            <a:off x="4149206" y="1025818"/>
            <a:ext cx="4700700" cy="38640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96" name="Google Shape;196;p36"/>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13294A"/>
              </a:buClr>
              <a:buSzPts val="3000"/>
              <a:buFont typeface="Calibri"/>
              <a:buNone/>
              <a:defRPr sz="3000" cap="none">
                <a:solidFill>
                  <a:srgbClr val="13294A"/>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97" name="Google Shape;197;p36"/>
          <p:cNvSpPr txBox="1">
            <a:spLocks noGrp="1"/>
          </p:cNvSpPr>
          <p:nvPr>
            <p:ph type="body" idx="1"/>
          </p:nvPr>
        </p:nvSpPr>
        <p:spPr>
          <a:xfrm>
            <a:off x="346509" y="1025818"/>
            <a:ext cx="3588300" cy="38613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98" name="Google Shape;198;p36"/>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5_Title+Content+PhotoLeft">
  <p:cSld name="5_Title+Content+PhotoLeft">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37"/>
          <p:cNvSpPr>
            <a:spLocks noGrp="1"/>
          </p:cNvSpPr>
          <p:nvPr>
            <p:ph type="pic" idx="2"/>
          </p:nvPr>
        </p:nvSpPr>
        <p:spPr>
          <a:xfrm>
            <a:off x="4149206" y="1025818"/>
            <a:ext cx="4700700" cy="38640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201" name="Google Shape;201;p37"/>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006C92"/>
              </a:buClr>
              <a:buSzPts val="3000"/>
              <a:buFont typeface="Calibri"/>
              <a:buNone/>
              <a:defRPr sz="3000" cap="none">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02" name="Google Shape;202;p37"/>
          <p:cNvSpPr txBox="1">
            <a:spLocks noGrp="1"/>
          </p:cNvSpPr>
          <p:nvPr>
            <p:ph type="body" idx="1"/>
          </p:nvPr>
        </p:nvSpPr>
        <p:spPr>
          <a:xfrm>
            <a:off x="346509" y="1025818"/>
            <a:ext cx="3588300" cy="3861300"/>
          </a:xfrm>
          <a:prstGeom prst="rect">
            <a:avLst/>
          </a:prstGeom>
          <a:noFill/>
          <a:ln>
            <a:noFill/>
          </a:ln>
        </p:spPr>
        <p:txBody>
          <a:bodyPr spcFirstLastPara="1" wrap="square" lIns="0" tIns="0" rIns="0" bIns="0" anchor="t" anchorCtr="0"/>
          <a:lstStyle>
            <a:lvl1pPr marL="457200" lvl="0"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marL="914400" lvl="1"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marL="1371600" lvl="2"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marL="1828800" lvl="3"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marL="2286000" lvl="4"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03" name="Google Shape;203;p37"/>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6_Custom Layout">
  <p:cSld name="6_Custom Layout">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Google Shape;205;p38"/>
          <p:cNvSpPr>
            <a:spLocks noGrp="1"/>
          </p:cNvSpPr>
          <p:nvPr>
            <p:ph type="pic" idx="2"/>
          </p:nvPr>
        </p:nvSpPr>
        <p:spPr>
          <a:xfrm>
            <a:off x="274320" y="985478"/>
            <a:ext cx="8607900" cy="26508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206" name="Google Shape;206;p38"/>
          <p:cNvSpPr txBox="1">
            <a:spLocks noGrp="1"/>
          </p:cNvSpPr>
          <p:nvPr>
            <p:ph type="title"/>
          </p:nvPr>
        </p:nvSpPr>
        <p:spPr>
          <a:xfrm>
            <a:off x="-123569" y="188156"/>
            <a:ext cx="9006000" cy="609000"/>
          </a:xfrm>
          <a:prstGeom prst="rect">
            <a:avLst/>
          </a:prstGeom>
          <a:solidFill>
            <a:srgbClr val="006C92"/>
          </a:solidFill>
          <a:ln>
            <a:noFill/>
          </a:ln>
        </p:spPr>
        <p:txBody>
          <a:bodyPr spcFirstLastPara="1" wrap="square" lIns="0" tIns="0" rIns="0" bIns="0" anchor="ctr" anchorCtr="0"/>
          <a:lstStyle>
            <a:lvl1pPr lvl="0" algn="l" rtl="0">
              <a:lnSpc>
                <a:spcPct val="86666"/>
              </a:lnSpc>
              <a:spcBef>
                <a:spcPts val="0"/>
              </a:spcBef>
              <a:spcAft>
                <a:spcPts val="0"/>
              </a:spcAft>
              <a:buClr>
                <a:srgbClr val="FFFFFF"/>
              </a:buClr>
              <a:buSzPts val="3000"/>
              <a:buFont typeface="Calibri"/>
              <a:buNone/>
              <a:defRPr sz="30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07" name="Google Shape;207;p38"/>
          <p:cNvSpPr txBox="1">
            <a:spLocks noGrp="1"/>
          </p:cNvSpPr>
          <p:nvPr>
            <p:ph type="body" idx="1"/>
          </p:nvPr>
        </p:nvSpPr>
        <p:spPr>
          <a:xfrm>
            <a:off x="274320" y="3824935"/>
            <a:ext cx="8607900" cy="10620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08" name="Google Shape;208;p38"/>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7_Custom Layout">
  <p:cSld name="7_Custom Layout">
    <p:bg>
      <p:bgPr>
        <a:blipFill>
          <a:blip r:embed="rId2">
            <a:alphaModFix/>
          </a:blip>
          <a:stretch>
            <a:fillRect/>
          </a:stretch>
        </a:blipFill>
        <a:effectLst/>
      </p:bgPr>
    </p:bg>
    <p:spTree>
      <p:nvGrpSpPr>
        <p:cNvPr id="1" name="Shape 209"/>
        <p:cNvGrpSpPr/>
        <p:nvPr/>
      </p:nvGrpSpPr>
      <p:grpSpPr>
        <a:xfrm>
          <a:off x="0" y="0"/>
          <a:ext cx="0" cy="0"/>
          <a:chOff x="0" y="0"/>
          <a:chExt cx="0" cy="0"/>
        </a:xfrm>
      </p:grpSpPr>
      <p:sp>
        <p:nvSpPr>
          <p:cNvPr id="210" name="Google Shape;210;p39"/>
          <p:cNvSpPr>
            <a:spLocks noGrp="1"/>
          </p:cNvSpPr>
          <p:nvPr>
            <p:ph type="pic" idx="2"/>
          </p:nvPr>
        </p:nvSpPr>
        <p:spPr>
          <a:xfrm>
            <a:off x="274320" y="985478"/>
            <a:ext cx="8607900" cy="26508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211" name="Google Shape;211;p39"/>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13294A"/>
              </a:buClr>
              <a:buSzPts val="3000"/>
              <a:buFont typeface="Calibri"/>
              <a:buNone/>
              <a:defRPr sz="3000" cap="none">
                <a:solidFill>
                  <a:srgbClr val="13294A"/>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12" name="Google Shape;212;p39"/>
          <p:cNvSpPr txBox="1">
            <a:spLocks noGrp="1"/>
          </p:cNvSpPr>
          <p:nvPr>
            <p:ph type="body" idx="1"/>
          </p:nvPr>
        </p:nvSpPr>
        <p:spPr>
          <a:xfrm>
            <a:off x="274320" y="3824935"/>
            <a:ext cx="8607900" cy="10620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13" name="Google Shape;213;p39"/>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5_Custom Layout">
  <p:cSld name="5_Custom Layout">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40"/>
          <p:cNvSpPr>
            <a:spLocks noGrp="1"/>
          </p:cNvSpPr>
          <p:nvPr>
            <p:ph type="pic" idx="2"/>
          </p:nvPr>
        </p:nvSpPr>
        <p:spPr>
          <a:xfrm>
            <a:off x="274320" y="985478"/>
            <a:ext cx="8607900" cy="26508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216" name="Google Shape;216;p40"/>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006C92"/>
              </a:buClr>
              <a:buSzPts val="3000"/>
              <a:buFont typeface="Calibri"/>
              <a:buNone/>
              <a:defRPr sz="3000" cap="none">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17" name="Google Shape;217;p40"/>
          <p:cNvSpPr txBox="1">
            <a:spLocks noGrp="1"/>
          </p:cNvSpPr>
          <p:nvPr>
            <p:ph type="body" idx="1"/>
          </p:nvPr>
        </p:nvSpPr>
        <p:spPr>
          <a:xfrm>
            <a:off x="274320" y="3824935"/>
            <a:ext cx="8607900" cy="1062000"/>
          </a:xfrm>
          <a:prstGeom prst="rect">
            <a:avLst/>
          </a:prstGeom>
          <a:noFill/>
          <a:ln>
            <a:noFill/>
          </a:ln>
        </p:spPr>
        <p:txBody>
          <a:bodyPr spcFirstLastPara="1" wrap="square" lIns="0" tIns="0" rIns="0" bIns="0" anchor="t" anchorCtr="0"/>
          <a:lstStyle>
            <a:lvl1pPr marL="457200" lvl="0"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marL="914400" lvl="1"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marL="1371600" lvl="2"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marL="1828800" lvl="3"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marL="2286000" lvl="4"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18" name="Google Shape;218;p40"/>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Closing-Contact-White">
  <p:cSld name="Closing-Contact-White">
    <p:spTree>
      <p:nvGrpSpPr>
        <p:cNvPr id="1" name="Shape 219"/>
        <p:cNvGrpSpPr/>
        <p:nvPr/>
      </p:nvGrpSpPr>
      <p:grpSpPr>
        <a:xfrm>
          <a:off x="0" y="0"/>
          <a:ext cx="0" cy="0"/>
          <a:chOff x="0" y="0"/>
          <a:chExt cx="0" cy="0"/>
        </a:xfrm>
      </p:grpSpPr>
      <p:sp>
        <p:nvSpPr>
          <p:cNvPr id="220" name="Google Shape;220;p41"/>
          <p:cNvSpPr txBox="1">
            <a:spLocks noGrp="1"/>
          </p:cNvSpPr>
          <p:nvPr>
            <p:ph type="body" idx="1"/>
          </p:nvPr>
        </p:nvSpPr>
        <p:spPr>
          <a:xfrm>
            <a:off x="324249" y="807547"/>
            <a:ext cx="8520000" cy="4085400"/>
          </a:xfrm>
          <a:prstGeom prst="rect">
            <a:avLst/>
          </a:prstGeom>
          <a:noFill/>
          <a:ln>
            <a:noFill/>
          </a:ln>
        </p:spPr>
        <p:txBody>
          <a:bodyPr spcFirstLastPara="1" wrap="square" lIns="0" tIns="0" rIns="0" bIns="0" anchor="t" anchorCtr="0"/>
          <a:lstStyle>
            <a:lvl1pPr marL="457200" lvl="0" indent="-228600" algn="l" rtl="0">
              <a:lnSpc>
                <a:spcPct val="100000"/>
              </a:lnSpc>
              <a:spcBef>
                <a:spcPts val="6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355600" algn="l" rtl="0">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2pPr>
            <a:lvl3pPr marL="1371600" lvl="2" indent="-355600" algn="l" rtl="0">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3pPr>
            <a:lvl4pPr marL="1828800" lvl="3" indent="-355600" algn="l" rtl="0">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4pPr>
            <a:lvl5pPr marL="2286000" lvl="4" indent="-355600" algn="l" rtl="0">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21" name="Google Shape;221;p41"/>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1_Custom Layout">
  <p:cSld name="1_Custom Layout">
    <p:bg>
      <p:bgPr>
        <a:solidFill>
          <a:srgbClr val="182B49"/>
        </a:solidFill>
        <a:effectLst/>
      </p:bgPr>
    </p:bg>
    <p:spTree>
      <p:nvGrpSpPr>
        <p:cNvPr id="1" name="Shape 222"/>
        <p:cNvGrpSpPr/>
        <p:nvPr/>
      </p:nvGrpSpPr>
      <p:grpSpPr>
        <a:xfrm>
          <a:off x="0" y="0"/>
          <a:ext cx="0" cy="0"/>
          <a:chOff x="0" y="0"/>
          <a:chExt cx="0" cy="0"/>
        </a:xfrm>
      </p:grpSpPr>
      <p:pic>
        <p:nvPicPr>
          <p:cNvPr id="223" name="Google Shape;223;p42" descr="image7.png"/>
          <p:cNvPicPr preferRelativeResize="0"/>
          <p:nvPr/>
        </p:nvPicPr>
        <p:blipFill rotWithShape="1">
          <a:blip r:embed="rId2">
            <a:alphaModFix/>
          </a:blip>
          <a:srcRect/>
          <a:stretch/>
        </p:blipFill>
        <p:spPr>
          <a:xfrm>
            <a:off x="288698" y="279532"/>
            <a:ext cx="1148144" cy="218694"/>
          </a:xfrm>
          <a:prstGeom prst="rect">
            <a:avLst/>
          </a:prstGeom>
          <a:noFill/>
          <a:ln>
            <a:noFill/>
          </a:ln>
        </p:spPr>
      </p:pic>
      <p:sp>
        <p:nvSpPr>
          <p:cNvPr id="224" name="Google Shape;224;p42"/>
          <p:cNvSpPr txBox="1">
            <a:spLocks noGrp="1"/>
          </p:cNvSpPr>
          <p:nvPr>
            <p:ph type="body" idx="1"/>
          </p:nvPr>
        </p:nvSpPr>
        <p:spPr>
          <a:xfrm>
            <a:off x="324249" y="807547"/>
            <a:ext cx="8520000" cy="4085400"/>
          </a:xfrm>
          <a:prstGeom prst="rect">
            <a:avLst/>
          </a:prstGeom>
          <a:noFill/>
          <a:ln>
            <a:noFill/>
          </a:ln>
        </p:spPr>
        <p:txBody>
          <a:bodyPr spcFirstLastPara="1" wrap="square" lIns="0" tIns="0" rIns="0" bIns="0" anchor="t" anchorCtr="0"/>
          <a:lstStyle>
            <a:lvl1pPr marL="457200" lvl="0" indent="-228600" algn="l" rtl="0">
              <a:lnSpc>
                <a:spcPct val="100000"/>
              </a:lnSpc>
              <a:spcBef>
                <a:spcPts val="6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2pPr>
            <a:lvl3pPr marL="1371600" lvl="2"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3pPr>
            <a:lvl4pPr marL="1828800" lvl="3"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4pPr>
            <a:lvl5pPr marL="2286000" lvl="4"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25" name="Google Shape;225;p42"/>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ntent-NoBanner">
  <p:cSld name="Content-NoBanner">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lstStyle>
            <a:lvl1pPr lvl="0" algn="ctr" rtl="0">
              <a:lnSpc>
                <a:spcPct val="100000"/>
              </a:lnSpc>
              <a:spcBef>
                <a:spcPts val="0"/>
              </a:spcBef>
              <a:spcAft>
                <a:spcPts val="0"/>
              </a:spcAft>
              <a:buClr>
                <a:srgbClr val="101D3A"/>
              </a:buClr>
              <a:buSzPts val="3000"/>
              <a:buFont typeface="Helvetica Neue"/>
              <a:buNone/>
              <a:defRPr sz="3000"/>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00" name="Google Shape;100;p16"/>
          <p:cNvSpPr txBox="1">
            <a:spLocks noGrp="1"/>
          </p:cNvSpPr>
          <p:nvPr>
            <p:ph type="body" idx="1"/>
          </p:nvPr>
        </p:nvSpPr>
        <p:spPr>
          <a:xfrm>
            <a:off x="457200" y="761115"/>
            <a:ext cx="8229600" cy="3943200"/>
          </a:xfrm>
          <a:prstGeom prst="rect">
            <a:avLst/>
          </a:prstGeom>
          <a:noFill/>
          <a:ln>
            <a:noFill/>
          </a:ln>
        </p:spPr>
        <p:txBody>
          <a:bodyPr spcFirstLastPara="1" wrap="square" lIns="0" tIns="0" rIns="0" bIns="0" anchor="t" anchorCtr="0"/>
          <a:lstStyle>
            <a:lvl1pPr marL="457200" lvl="0" indent="-342900" algn="l" rtl="0">
              <a:lnSpc>
                <a:spcPct val="100000"/>
              </a:lnSpc>
              <a:spcBef>
                <a:spcPts val="200"/>
              </a:spcBef>
              <a:spcAft>
                <a:spcPts val="0"/>
              </a:spcAft>
              <a:buClr>
                <a:srgbClr val="101D3A"/>
              </a:buClr>
              <a:buSzPts val="1800"/>
              <a:buChar char="•"/>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01" name="Google Shape;101;p16"/>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bg>
      <p:bgPr>
        <a:solidFill>
          <a:srgbClr val="006A96"/>
        </a:solidFill>
        <a:effectLst/>
      </p:bgPr>
    </p:bg>
    <p:spTree>
      <p:nvGrpSpPr>
        <p:cNvPr id="1" name="Shape 226"/>
        <p:cNvGrpSpPr/>
        <p:nvPr/>
      </p:nvGrpSpPr>
      <p:grpSpPr>
        <a:xfrm>
          <a:off x="0" y="0"/>
          <a:ext cx="0" cy="0"/>
          <a:chOff x="0" y="0"/>
          <a:chExt cx="0" cy="0"/>
        </a:xfrm>
      </p:grpSpPr>
      <p:pic>
        <p:nvPicPr>
          <p:cNvPr id="227" name="Google Shape;227;p43" descr="image7.png"/>
          <p:cNvPicPr preferRelativeResize="0"/>
          <p:nvPr/>
        </p:nvPicPr>
        <p:blipFill rotWithShape="1">
          <a:blip r:embed="rId2">
            <a:alphaModFix/>
          </a:blip>
          <a:srcRect/>
          <a:stretch/>
        </p:blipFill>
        <p:spPr>
          <a:xfrm>
            <a:off x="288698" y="279532"/>
            <a:ext cx="1148144" cy="218694"/>
          </a:xfrm>
          <a:prstGeom prst="rect">
            <a:avLst/>
          </a:prstGeom>
          <a:noFill/>
          <a:ln>
            <a:noFill/>
          </a:ln>
        </p:spPr>
      </p:pic>
      <p:sp>
        <p:nvSpPr>
          <p:cNvPr id="228" name="Google Shape;228;p43"/>
          <p:cNvSpPr txBox="1">
            <a:spLocks noGrp="1"/>
          </p:cNvSpPr>
          <p:nvPr>
            <p:ph type="body" idx="1"/>
          </p:nvPr>
        </p:nvSpPr>
        <p:spPr>
          <a:xfrm>
            <a:off x="324249" y="807547"/>
            <a:ext cx="8520000" cy="4085400"/>
          </a:xfrm>
          <a:prstGeom prst="rect">
            <a:avLst/>
          </a:prstGeom>
          <a:noFill/>
          <a:ln>
            <a:noFill/>
          </a:ln>
        </p:spPr>
        <p:txBody>
          <a:bodyPr spcFirstLastPara="1" wrap="square" lIns="0" tIns="0" rIns="0" bIns="0" anchor="t" anchorCtr="0"/>
          <a:lstStyle>
            <a:lvl1pPr marL="457200" lvl="0" indent="-228600" algn="l" rtl="0">
              <a:lnSpc>
                <a:spcPct val="100000"/>
              </a:lnSpc>
              <a:spcBef>
                <a:spcPts val="6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2pPr>
            <a:lvl3pPr marL="1371600" lvl="2"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3pPr>
            <a:lvl4pPr marL="1828800" lvl="3"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4pPr>
            <a:lvl5pPr marL="2286000" lvl="4"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29" name="Google Shape;229;p43"/>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230"/>
        <p:cNvGrpSpPr/>
        <p:nvPr/>
      </p:nvGrpSpPr>
      <p:grpSpPr>
        <a:xfrm>
          <a:off x="0" y="0"/>
          <a:ext cx="0" cy="0"/>
          <a:chOff x="0" y="0"/>
          <a:chExt cx="0" cy="0"/>
        </a:xfrm>
      </p:grpSpPr>
      <p:pic>
        <p:nvPicPr>
          <p:cNvPr id="231" name="Google Shape;231;p44" descr="image2.png"/>
          <p:cNvPicPr preferRelativeResize="0"/>
          <p:nvPr/>
        </p:nvPicPr>
        <p:blipFill rotWithShape="1">
          <a:blip r:embed="rId2">
            <a:alphaModFix/>
          </a:blip>
          <a:srcRect/>
          <a:stretch/>
        </p:blipFill>
        <p:spPr>
          <a:xfrm>
            <a:off x="2880360" y="2322746"/>
            <a:ext cx="2537461" cy="498009"/>
          </a:xfrm>
          <a:prstGeom prst="rect">
            <a:avLst/>
          </a:prstGeom>
          <a:noFill/>
          <a:ln>
            <a:noFill/>
          </a:ln>
        </p:spPr>
      </p:pic>
      <p:sp>
        <p:nvSpPr>
          <p:cNvPr id="232" name="Google Shape;232;p44"/>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4_Custom Layout">
  <p:cSld name="4_Custom Layout">
    <p:bg>
      <p:bgPr>
        <a:solidFill>
          <a:srgbClr val="182B49"/>
        </a:solidFill>
        <a:effectLst/>
      </p:bgPr>
    </p:bg>
    <p:spTree>
      <p:nvGrpSpPr>
        <p:cNvPr id="1" name="Shape 233"/>
        <p:cNvGrpSpPr/>
        <p:nvPr/>
      </p:nvGrpSpPr>
      <p:grpSpPr>
        <a:xfrm>
          <a:off x="0" y="0"/>
          <a:ext cx="0" cy="0"/>
          <a:chOff x="0" y="0"/>
          <a:chExt cx="0" cy="0"/>
        </a:xfrm>
      </p:grpSpPr>
      <p:pic>
        <p:nvPicPr>
          <p:cNvPr id="234" name="Google Shape;234;p45" descr="image4.png"/>
          <p:cNvPicPr preferRelativeResize="0"/>
          <p:nvPr/>
        </p:nvPicPr>
        <p:blipFill rotWithShape="1">
          <a:blip r:embed="rId2">
            <a:alphaModFix/>
          </a:blip>
          <a:srcRect/>
          <a:stretch/>
        </p:blipFill>
        <p:spPr>
          <a:xfrm>
            <a:off x="2871434" y="2321433"/>
            <a:ext cx="2550851" cy="500635"/>
          </a:xfrm>
          <a:prstGeom prst="rect">
            <a:avLst/>
          </a:prstGeom>
          <a:noFill/>
          <a:ln>
            <a:noFill/>
          </a:ln>
        </p:spPr>
      </p:pic>
      <p:sp>
        <p:nvSpPr>
          <p:cNvPr id="235" name="Google Shape;235;p45"/>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bg>
      <p:bgPr>
        <a:solidFill>
          <a:srgbClr val="006A96"/>
        </a:solidFill>
        <a:effectLst/>
      </p:bgPr>
    </p:bg>
    <p:spTree>
      <p:nvGrpSpPr>
        <p:cNvPr id="1" name="Shape 236"/>
        <p:cNvGrpSpPr/>
        <p:nvPr/>
      </p:nvGrpSpPr>
      <p:grpSpPr>
        <a:xfrm>
          <a:off x="0" y="0"/>
          <a:ext cx="0" cy="0"/>
          <a:chOff x="0" y="0"/>
          <a:chExt cx="0" cy="0"/>
        </a:xfrm>
      </p:grpSpPr>
      <p:pic>
        <p:nvPicPr>
          <p:cNvPr id="237" name="Google Shape;237;p46" descr="image4.png"/>
          <p:cNvPicPr preferRelativeResize="0"/>
          <p:nvPr/>
        </p:nvPicPr>
        <p:blipFill rotWithShape="1">
          <a:blip r:embed="rId2">
            <a:alphaModFix/>
          </a:blip>
          <a:srcRect/>
          <a:stretch/>
        </p:blipFill>
        <p:spPr>
          <a:xfrm>
            <a:off x="2871434" y="2321433"/>
            <a:ext cx="2550851" cy="500635"/>
          </a:xfrm>
          <a:prstGeom prst="rect">
            <a:avLst/>
          </a:prstGeom>
          <a:noFill/>
          <a:ln>
            <a:noFill/>
          </a:ln>
        </p:spPr>
      </p:pic>
      <p:sp>
        <p:nvSpPr>
          <p:cNvPr id="238" name="Google Shape;238;p46"/>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gradFill>
          <a:gsLst>
            <a:gs pos="0">
              <a:srgbClr val="FFFFFF"/>
            </a:gs>
            <a:gs pos="100000">
              <a:srgbClr val="FFFFCC"/>
            </a:gs>
          </a:gsLst>
          <a:lin ang="5400012" scaled="0"/>
        </a:gradFill>
        <a:effectLst/>
      </p:bgPr>
    </p:bg>
    <p:spTree>
      <p:nvGrpSpPr>
        <p:cNvPr id="1" name="Shape 239"/>
        <p:cNvGrpSpPr/>
        <p:nvPr/>
      </p:nvGrpSpPr>
      <p:grpSpPr>
        <a:xfrm>
          <a:off x="0" y="0"/>
          <a:ext cx="0" cy="0"/>
          <a:chOff x="0" y="0"/>
          <a:chExt cx="0" cy="0"/>
        </a:xfrm>
      </p:grpSpPr>
      <p:sp>
        <p:nvSpPr>
          <p:cNvPr id="240" name="Google Shape;240;p47"/>
          <p:cNvSpPr txBox="1">
            <a:spLocks noGrp="1"/>
          </p:cNvSpPr>
          <p:nvPr>
            <p:ph type="title"/>
          </p:nvPr>
        </p:nvSpPr>
        <p:spPr>
          <a:xfrm>
            <a:off x="457200" y="205978"/>
            <a:ext cx="8229600" cy="1051500"/>
          </a:xfrm>
          <a:prstGeom prst="rect">
            <a:avLst/>
          </a:prstGeom>
          <a:noFill/>
          <a:ln>
            <a:noFill/>
          </a:ln>
        </p:spPr>
        <p:txBody>
          <a:bodyPr spcFirstLastPara="1" wrap="square" lIns="45700" tIns="45700" rIns="45700" bIns="45700" anchor="ctr" anchorCtr="0"/>
          <a:lstStyle>
            <a:lvl1pPr lvl="0" algn="ctr" rtl="0">
              <a:lnSpc>
                <a:spcPct val="100000"/>
              </a:lnSpc>
              <a:spcBef>
                <a:spcPts val="0"/>
              </a:spcBef>
              <a:spcAft>
                <a:spcPts val="0"/>
              </a:spcAft>
              <a:buClr>
                <a:srgbClr val="333399"/>
              </a:buClr>
              <a:buSzPts val="4400"/>
              <a:buFont typeface="Arial"/>
              <a:buNone/>
              <a:defRPr sz="4400" b="0">
                <a:solidFill>
                  <a:srgbClr val="333399"/>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41" name="Google Shape;241;p47"/>
          <p:cNvSpPr txBox="1">
            <a:spLocks noGrp="1"/>
          </p:cNvSpPr>
          <p:nvPr>
            <p:ph type="sldNum" idx="12"/>
          </p:nvPr>
        </p:nvSpPr>
        <p:spPr>
          <a:xfrm>
            <a:off x="8757905" y="4729163"/>
            <a:ext cx="309900" cy="245400"/>
          </a:xfrm>
          <a:prstGeom prst="rect">
            <a:avLst/>
          </a:prstGeom>
          <a:noFill/>
          <a:ln>
            <a:noFill/>
          </a:ln>
        </p:spPr>
        <p:txBody>
          <a:bodyPr spcFirstLastPara="1" wrap="square" lIns="45700" tIns="45700" rIns="45700" bIns="45700" anchor="t" anchorCtr="0">
            <a:noAutofit/>
          </a:bodyPr>
          <a:lstStyle>
            <a:lvl1pPr marL="0" marR="0" lvl="0"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1pPr>
            <a:lvl2pPr marL="0" marR="0" lvl="1"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2pPr>
            <a:lvl3pPr marL="0" marR="0" lvl="2"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3pPr>
            <a:lvl4pPr marL="0" marR="0" lvl="3"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4pPr>
            <a:lvl5pPr marL="0" marR="0" lvl="4"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5pPr>
            <a:lvl6pPr marL="0" marR="0" lvl="5"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6pPr>
            <a:lvl7pPr marL="0" marR="0" lvl="6"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7pPr>
            <a:lvl8pPr marL="0" marR="0" lvl="7"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8pPr>
            <a:lvl9pPr marL="0" marR="0" lvl="8"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gradFill>
          <a:gsLst>
            <a:gs pos="0">
              <a:srgbClr val="FFFFFF"/>
            </a:gs>
            <a:gs pos="100000">
              <a:srgbClr val="FFFFCC"/>
            </a:gs>
          </a:gsLst>
          <a:lin ang="5400012" scaled="0"/>
        </a:gradFill>
        <a:effectLst/>
      </p:bgPr>
    </p:bg>
    <p:spTree>
      <p:nvGrpSpPr>
        <p:cNvPr id="1" name="Shape 242"/>
        <p:cNvGrpSpPr/>
        <p:nvPr/>
      </p:nvGrpSpPr>
      <p:grpSpPr>
        <a:xfrm>
          <a:off x="0" y="0"/>
          <a:ext cx="0" cy="0"/>
          <a:chOff x="0" y="0"/>
          <a:chExt cx="0" cy="0"/>
        </a:xfrm>
      </p:grpSpPr>
      <p:sp>
        <p:nvSpPr>
          <p:cNvPr id="243" name="Google Shape;243;p48"/>
          <p:cNvSpPr txBox="1">
            <a:spLocks noGrp="1"/>
          </p:cNvSpPr>
          <p:nvPr>
            <p:ph type="title"/>
          </p:nvPr>
        </p:nvSpPr>
        <p:spPr>
          <a:xfrm>
            <a:off x="457200" y="205978"/>
            <a:ext cx="8229600" cy="1051500"/>
          </a:xfrm>
          <a:prstGeom prst="rect">
            <a:avLst/>
          </a:prstGeom>
          <a:noFill/>
          <a:ln>
            <a:noFill/>
          </a:ln>
        </p:spPr>
        <p:txBody>
          <a:bodyPr spcFirstLastPara="1" wrap="square" lIns="45700" tIns="45700" rIns="45700" bIns="45700" anchor="ctr" anchorCtr="0"/>
          <a:lstStyle>
            <a:lvl1pPr lvl="0" algn="ctr" rtl="0">
              <a:lnSpc>
                <a:spcPct val="100000"/>
              </a:lnSpc>
              <a:spcBef>
                <a:spcPts val="0"/>
              </a:spcBef>
              <a:spcAft>
                <a:spcPts val="0"/>
              </a:spcAft>
              <a:buClr>
                <a:srgbClr val="333399"/>
              </a:buClr>
              <a:buSzPts val="4400"/>
              <a:buFont typeface="Arial"/>
              <a:buNone/>
              <a:defRPr sz="4400" b="0">
                <a:solidFill>
                  <a:srgbClr val="333399"/>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44" name="Google Shape;244;p48"/>
          <p:cNvSpPr txBox="1">
            <a:spLocks noGrp="1"/>
          </p:cNvSpPr>
          <p:nvPr>
            <p:ph type="body" idx="1"/>
          </p:nvPr>
        </p:nvSpPr>
        <p:spPr>
          <a:xfrm>
            <a:off x="457200" y="1600200"/>
            <a:ext cx="8077200" cy="3372000"/>
          </a:xfrm>
          <a:prstGeom prst="rect">
            <a:avLst/>
          </a:prstGeom>
          <a:noFill/>
          <a:ln>
            <a:noFill/>
          </a:ln>
        </p:spPr>
        <p:txBody>
          <a:bodyPr spcFirstLastPara="1" wrap="square" lIns="45700" tIns="45700" rIns="45700" bIns="45700" anchor="t" anchorCtr="0"/>
          <a:lstStyle>
            <a:lvl1pPr marL="457200" lvl="0" indent="-431800" algn="l" rtl="0">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1pPr>
            <a:lvl2pPr marL="914400" lvl="1" indent="-431800" algn="l" rtl="0">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2pPr>
            <a:lvl3pPr marL="1371600" lvl="2" indent="-431800" algn="l" rtl="0">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3pPr>
            <a:lvl4pPr marL="1828800" lvl="3" indent="-431800" algn="l" rtl="0">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4pPr>
            <a:lvl5pPr marL="2286000" lvl="4" indent="-431800" algn="l" rtl="0">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45" name="Google Shape;245;p48"/>
          <p:cNvSpPr txBox="1">
            <a:spLocks noGrp="1"/>
          </p:cNvSpPr>
          <p:nvPr>
            <p:ph type="sldNum" idx="12"/>
          </p:nvPr>
        </p:nvSpPr>
        <p:spPr>
          <a:xfrm>
            <a:off x="8757905" y="4729163"/>
            <a:ext cx="309900" cy="245400"/>
          </a:xfrm>
          <a:prstGeom prst="rect">
            <a:avLst/>
          </a:prstGeom>
          <a:noFill/>
          <a:ln>
            <a:noFill/>
          </a:ln>
        </p:spPr>
        <p:txBody>
          <a:bodyPr spcFirstLastPara="1" wrap="square" lIns="45700" tIns="45700" rIns="45700" bIns="45700" anchor="t" anchorCtr="0">
            <a:noAutofit/>
          </a:bodyPr>
          <a:lstStyle>
            <a:lvl1pPr marL="0" marR="0" lvl="0"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1pPr>
            <a:lvl2pPr marL="0" marR="0" lvl="1"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2pPr>
            <a:lvl3pPr marL="0" marR="0" lvl="2"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3pPr>
            <a:lvl4pPr marL="0" marR="0" lvl="3"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4pPr>
            <a:lvl5pPr marL="0" marR="0" lvl="4"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5pPr>
            <a:lvl6pPr marL="0" marR="0" lvl="5"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6pPr>
            <a:lvl7pPr marL="0" marR="0" lvl="6"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7pPr>
            <a:lvl8pPr marL="0" marR="0" lvl="7"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8pPr>
            <a:lvl9pPr marL="0" marR="0" lvl="8"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gradFill>
          <a:gsLst>
            <a:gs pos="0">
              <a:srgbClr val="FFFFFF"/>
            </a:gs>
            <a:gs pos="100000">
              <a:srgbClr val="FFFFCC"/>
            </a:gs>
          </a:gsLst>
          <a:lin ang="5400012" scaled="0"/>
        </a:gradFill>
        <a:effectLst/>
      </p:bgPr>
    </p:bg>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457200" y="205978"/>
            <a:ext cx="8229600" cy="1051500"/>
          </a:xfrm>
          <a:prstGeom prst="rect">
            <a:avLst/>
          </a:prstGeom>
          <a:noFill/>
          <a:ln>
            <a:noFill/>
          </a:ln>
        </p:spPr>
        <p:txBody>
          <a:bodyPr spcFirstLastPara="1" wrap="square" lIns="45700" tIns="45700" rIns="45700" bIns="45700" anchor="ctr" anchorCtr="0"/>
          <a:lstStyle>
            <a:lvl1pPr lvl="0" algn="ctr" rtl="0">
              <a:lnSpc>
                <a:spcPct val="100000"/>
              </a:lnSpc>
              <a:spcBef>
                <a:spcPts val="0"/>
              </a:spcBef>
              <a:spcAft>
                <a:spcPts val="0"/>
              </a:spcAft>
              <a:buClr>
                <a:srgbClr val="333399"/>
              </a:buClr>
              <a:buSzPts val="4400"/>
              <a:buFont typeface="Arial"/>
              <a:buNone/>
              <a:defRPr sz="4400" b="0">
                <a:solidFill>
                  <a:srgbClr val="333399"/>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48" name="Google Shape;248;p49"/>
          <p:cNvSpPr txBox="1">
            <a:spLocks noGrp="1"/>
          </p:cNvSpPr>
          <p:nvPr>
            <p:ph type="body" idx="1"/>
          </p:nvPr>
        </p:nvSpPr>
        <p:spPr>
          <a:xfrm>
            <a:off x="457200" y="1600200"/>
            <a:ext cx="3962400" cy="3372000"/>
          </a:xfrm>
          <a:prstGeom prst="rect">
            <a:avLst/>
          </a:prstGeom>
          <a:noFill/>
          <a:ln>
            <a:noFill/>
          </a:ln>
        </p:spPr>
        <p:txBody>
          <a:bodyPr spcFirstLastPara="1" wrap="square" lIns="45700" tIns="45700" rIns="45700" bIns="45700" anchor="t" anchorCtr="0"/>
          <a:lstStyle>
            <a:lvl1pPr marL="457200" lvl="0" indent="-406400" algn="l" rtl="0">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1pPr>
            <a:lvl2pPr marL="914400" lvl="1" indent="-406400" algn="l" rtl="0">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2pPr>
            <a:lvl3pPr marL="1371600" lvl="2" indent="-406400" algn="l" rtl="0">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3pPr>
            <a:lvl4pPr marL="1828800" lvl="3" indent="-406400" algn="l" rtl="0">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4pPr>
            <a:lvl5pPr marL="2286000" lvl="4" indent="-406400" algn="l" rtl="0">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49" name="Google Shape;249;p49"/>
          <p:cNvSpPr txBox="1">
            <a:spLocks noGrp="1"/>
          </p:cNvSpPr>
          <p:nvPr>
            <p:ph type="sldNum" idx="12"/>
          </p:nvPr>
        </p:nvSpPr>
        <p:spPr>
          <a:xfrm>
            <a:off x="8757905" y="4729163"/>
            <a:ext cx="309900" cy="245400"/>
          </a:xfrm>
          <a:prstGeom prst="rect">
            <a:avLst/>
          </a:prstGeom>
          <a:noFill/>
          <a:ln>
            <a:noFill/>
          </a:ln>
        </p:spPr>
        <p:txBody>
          <a:bodyPr spcFirstLastPara="1" wrap="square" lIns="45700" tIns="45700" rIns="45700" bIns="45700" anchor="t" anchorCtr="0">
            <a:noAutofit/>
          </a:bodyPr>
          <a:lstStyle>
            <a:lvl1pPr marL="0" marR="0" lvl="0"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1pPr>
            <a:lvl2pPr marL="0" marR="0" lvl="1"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2pPr>
            <a:lvl3pPr marL="0" marR="0" lvl="2"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3pPr>
            <a:lvl4pPr marL="0" marR="0" lvl="3"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4pPr>
            <a:lvl5pPr marL="0" marR="0" lvl="4"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5pPr>
            <a:lvl6pPr marL="0" marR="0" lvl="5"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6pPr>
            <a:lvl7pPr marL="0" marR="0" lvl="6"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7pPr>
            <a:lvl8pPr marL="0" marR="0" lvl="7"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8pPr>
            <a:lvl9pPr marL="0" marR="0" lvl="8"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标题和内容">
  <p:cSld name="标题和内容">
    <p:spTree>
      <p:nvGrpSpPr>
        <p:cNvPr id="1" name="Shape 250"/>
        <p:cNvGrpSpPr/>
        <p:nvPr/>
      </p:nvGrpSpPr>
      <p:grpSpPr>
        <a:xfrm>
          <a:off x="0" y="0"/>
          <a:ext cx="0" cy="0"/>
          <a:chOff x="0" y="0"/>
          <a:chExt cx="0" cy="0"/>
        </a:xfrm>
      </p:grpSpPr>
      <p:sp>
        <p:nvSpPr>
          <p:cNvPr id="251" name="Google Shape;251;p50"/>
          <p:cNvSpPr/>
          <p:nvPr/>
        </p:nvSpPr>
        <p:spPr>
          <a:xfrm>
            <a:off x="0" y="642938"/>
            <a:ext cx="9144000" cy="497400"/>
          </a:xfrm>
          <a:prstGeom prst="rect">
            <a:avLst/>
          </a:prstGeom>
          <a:gradFill>
            <a:gsLst>
              <a:gs pos="0">
                <a:srgbClr val="03173C"/>
              </a:gs>
              <a:gs pos="82770">
                <a:srgbClr val="023568"/>
              </a:gs>
              <a:gs pos="100000">
                <a:srgbClr val="005493"/>
              </a:gs>
            </a:gsLst>
            <a:lin ang="0" scaled="0"/>
          </a:gradFill>
          <a:ln w="9525" cap="flat" cmpd="sng">
            <a:solidFill>
              <a:srgbClr val="4472C4"/>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252" name="Google Shape;252;p50"/>
          <p:cNvSpPr txBox="1">
            <a:spLocks noGrp="1"/>
          </p:cNvSpPr>
          <p:nvPr>
            <p:ph type="title"/>
          </p:nvPr>
        </p:nvSpPr>
        <p:spPr>
          <a:xfrm>
            <a:off x="322326" y="690944"/>
            <a:ext cx="8547300" cy="411600"/>
          </a:xfrm>
          <a:prstGeom prst="rect">
            <a:avLst/>
          </a:prstGeom>
          <a:noFill/>
          <a:ln>
            <a:noFill/>
          </a:ln>
        </p:spPr>
        <p:txBody>
          <a:bodyPr spcFirstLastPara="1" wrap="square" lIns="34275" tIns="34275" rIns="34275" bIns="34275" anchor="ctr" anchorCtr="0"/>
          <a:lstStyle>
            <a:lvl1pPr lvl="0" algn="l" rtl="0">
              <a:lnSpc>
                <a:spcPct val="90000"/>
              </a:lnSpc>
              <a:spcBef>
                <a:spcPts val="0"/>
              </a:spcBef>
              <a:spcAft>
                <a:spcPts val="0"/>
              </a:spcAft>
              <a:buClr>
                <a:srgbClr val="F2F2F2"/>
              </a:buClr>
              <a:buSzPts val="4000"/>
              <a:buFont typeface="Arial"/>
              <a:buNone/>
              <a:defRPr b="0">
                <a:solidFill>
                  <a:srgbClr val="F2F2F2"/>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53" name="Google Shape;253;p50"/>
          <p:cNvSpPr/>
          <p:nvPr/>
        </p:nvSpPr>
        <p:spPr>
          <a:xfrm>
            <a:off x="-1" y="4352460"/>
            <a:ext cx="9144000" cy="155400"/>
          </a:xfrm>
          <a:prstGeom prst="rect">
            <a:avLst/>
          </a:prstGeom>
          <a:gradFill>
            <a:gsLst>
              <a:gs pos="0">
                <a:srgbClr val="03173C"/>
              </a:gs>
              <a:gs pos="100000">
                <a:srgbClr val="005493"/>
              </a:gs>
            </a:gsLst>
            <a:lin ang="0" scaled="0"/>
          </a:gra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2F2F2"/>
              </a:buClr>
              <a:buSzPts val="1800"/>
              <a:buFont typeface="Helvetica Neue"/>
              <a:buNone/>
            </a:pPr>
            <a:endParaRPr sz="1800" b="0" i="0" u="none" strike="noStrike" cap="none">
              <a:solidFill>
                <a:srgbClr val="F2F2F2"/>
              </a:solidFill>
              <a:latin typeface="Helvetica Neue"/>
              <a:ea typeface="Helvetica Neue"/>
              <a:cs typeface="Helvetica Neue"/>
              <a:sym typeface="Helvetica Neue"/>
            </a:endParaRPr>
          </a:p>
        </p:txBody>
      </p:sp>
      <p:sp>
        <p:nvSpPr>
          <p:cNvPr id="254" name="Google Shape;254;p50"/>
          <p:cNvSpPr txBox="1">
            <a:spLocks noGrp="1"/>
          </p:cNvSpPr>
          <p:nvPr>
            <p:ph type="body" idx="1"/>
          </p:nvPr>
        </p:nvSpPr>
        <p:spPr>
          <a:xfrm>
            <a:off x="6593018" y="4331113"/>
            <a:ext cx="2541900" cy="183600"/>
          </a:xfrm>
          <a:prstGeom prst="rect">
            <a:avLst/>
          </a:prstGeom>
          <a:noFill/>
          <a:ln>
            <a:noFill/>
          </a:ln>
        </p:spPr>
        <p:txBody>
          <a:bodyPr spcFirstLastPara="1" wrap="square" lIns="34275" tIns="34275" rIns="34275" bIns="34275" anchor="ctr" anchorCtr="0"/>
          <a:lstStyle>
            <a:lvl1pPr marL="457200" lvl="0" indent="-342900" algn="l" rtl="0">
              <a:lnSpc>
                <a:spcPct val="100000"/>
              </a:lnSpc>
              <a:spcBef>
                <a:spcPts val="200"/>
              </a:spcBef>
              <a:spcAft>
                <a:spcPts val="0"/>
              </a:spcAft>
              <a:buClr>
                <a:srgbClr val="101D3A"/>
              </a:buClr>
              <a:buSzPts val="1800"/>
              <a:buChar char="•"/>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55" name="Google Shape;255;p50"/>
          <p:cNvSpPr txBox="1">
            <a:spLocks noGrp="1"/>
          </p:cNvSpPr>
          <p:nvPr>
            <p:ph type="body" idx="2"/>
          </p:nvPr>
        </p:nvSpPr>
        <p:spPr>
          <a:xfrm>
            <a:off x="108282" y="4338173"/>
            <a:ext cx="6286800" cy="183900"/>
          </a:xfrm>
          <a:prstGeom prst="rect">
            <a:avLst/>
          </a:prstGeom>
          <a:noFill/>
          <a:ln>
            <a:noFill/>
          </a:ln>
        </p:spPr>
        <p:txBody>
          <a:bodyPr spcFirstLastPara="1" wrap="square" lIns="34275" tIns="34275" rIns="34275" bIns="34275" anchor="ctr" anchorCtr="0"/>
          <a:lstStyle>
            <a:lvl1pPr marL="457200" lvl="0" indent="-342900" algn="l" rtl="0">
              <a:lnSpc>
                <a:spcPct val="100000"/>
              </a:lnSpc>
              <a:spcBef>
                <a:spcPts val="200"/>
              </a:spcBef>
              <a:spcAft>
                <a:spcPts val="0"/>
              </a:spcAft>
              <a:buClr>
                <a:srgbClr val="101D3A"/>
              </a:buClr>
              <a:buSzPts val="1800"/>
              <a:buChar char="•"/>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56" name="Google Shape;256;p50"/>
          <p:cNvSpPr txBox="1">
            <a:spLocks noGrp="1"/>
          </p:cNvSpPr>
          <p:nvPr>
            <p:ph type="sldNum" idx="12"/>
          </p:nvPr>
        </p:nvSpPr>
        <p:spPr>
          <a:xfrm>
            <a:off x="8669942" y="4316261"/>
            <a:ext cx="279000" cy="2133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FFFFFF"/>
              </a:buClr>
              <a:buSzPts val="1400"/>
              <a:buFont typeface="Helvetica Neue"/>
              <a:buNone/>
              <a:defRPr sz="1400"/>
            </a:lvl1pPr>
            <a:lvl2pPr marL="0" marR="0" lvl="1" indent="0" algn="r" rtl="0">
              <a:lnSpc>
                <a:spcPct val="100000"/>
              </a:lnSpc>
              <a:spcBef>
                <a:spcPts val="0"/>
              </a:spcBef>
              <a:spcAft>
                <a:spcPts val="0"/>
              </a:spcAft>
              <a:buClr>
                <a:srgbClr val="FFFFFF"/>
              </a:buClr>
              <a:buSzPts val="1400"/>
              <a:buFont typeface="Helvetica Neue"/>
              <a:buNone/>
              <a:defRPr sz="1400"/>
            </a:lvl2pPr>
            <a:lvl3pPr marL="0" marR="0" lvl="2" indent="0" algn="r" rtl="0">
              <a:lnSpc>
                <a:spcPct val="100000"/>
              </a:lnSpc>
              <a:spcBef>
                <a:spcPts val="0"/>
              </a:spcBef>
              <a:spcAft>
                <a:spcPts val="0"/>
              </a:spcAft>
              <a:buClr>
                <a:srgbClr val="FFFFFF"/>
              </a:buClr>
              <a:buSzPts val="1400"/>
              <a:buFont typeface="Helvetica Neue"/>
              <a:buNone/>
              <a:defRPr sz="1400"/>
            </a:lvl3pPr>
            <a:lvl4pPr marL="0" marR="0" lvl="3" indent="0" algn="r" rtl="0">
              <a:lnSpc>
                <a:spcPct val="100000"/>
              </a:lnSpc>
              <a:spcBef>
                <a:spcPts val="0"/>
              </a:spcBef>
              <a:spcAft>
                <a:spcPts val="0"/>
              </a:spcAft>
              <a:buClr>
                <a:srgbClr val="FFFFFF"/>
              </a:buClr>
              <a:buSzPts val="1400"/>
              <a:buFont typeface="Helvetica Neue"/>
              <a:buNone/>
              <a:defRPr sz="1400"/>
            </a:lvl4pPr>
            <a:lvl5pPr marL="0" marR="0" lvl="4" indent="0" algn="r" rtl="0">
              <a:lnSpc>
                <a:spcPct val="100000"/>
              </a:lnSpc>
              <a:spcBef>
                <a:spcPts val="0"/>
              </a:spcBef>
              <a:spcAft>
                <a:spcPts val="0"/>
              </a:spcAft>
              <a:buClr>
                <a:srgbClr val="FFFFFF"/>
              </a:buClr>
              <a:buSzPts val="1400"/>
              <a:buFont typeface="Helvetica Neue"/>
              <a:buNone/>
              <a:defRPr sz="1400"/>
            </a:lvl5pPr>
            <a:lvl6pPr marL="0" marR="0" lvl="5" indent="0" algn="r" rtl="0">
              <a:lnSpc>
                <a:spcPct val="100000"/>
              </a:lnSpc>
              <a:spcBef>
                <a:spcPts val="0"/>
              </a:spcBef>
              <a:spcAft>
                <a:spcPts val="0"/>
              </a:spcAft>
              <a:buClr>
                <a:srgbClr val="FFFFFF"/>
              </a:buClr>
              <a:buSzPts val="1400"/>
              <a:buFont typeface="Helvetica Neue"/>
              <a:buNone/>
              <a:defRPr sz="1400"/>
            </a:lvl6pPr>
            <a:lvl7pPr marL="0" marR="0" lvl="6" indent="0" algn="r" rtl="0">
              <a:lnSpc>
                <a:spcPct val="100000"/>
              </a:lnSpc>
              <a:spcBef>
                <a:spcPts val="0"/>
              </a:spcBef>
              <a:spcAft>
                <a:spcPts val="0"/>
              </a:spcAft>
              <a:buClr>
                <a:srgbClr val="FFFFFF"/>
              </a:buClr>
              <a:buSzPts val="1400"/>
              <a:buFont typeface="Helvetica Neue"/>
              <a:buNone/>
              <a:defRPr sz="1400"/>
            </a:lvl7pPr>
            <a:lvl8pPr marL="0" marR="0" lvl="7" indent="0" algn="r" rtl="0">
              <a:lnSpc>
                <a:spcPct val="100000"/>
              </a:lnSpc>
              <a:spcBef>
                <a:spcPts val="0"/>
              </a:spcBef>
              <a:spcAft>
                <a:spcPts val="0"/>
              </a:spcAft>
              <a:buClr>
                <a:srgbClr val="FFFFFF"/>
              </a:buClr>
              <a:buSzPts val="1400"/>
              <a:buFont typeface="Helvetica Neue"/>
              <a:buNone/>
              <a:defRPr sz="1400"/>
            </a:lvl8pPr>
            <a:lvl9pPr marL="0" marR="0" lvl="8" indent="0" algn="r" rtl="0">
              <a:lnSpc>
                <a:spcPct val="100000"/>
              </a:lnSpc>
              <a:spcBef>
                <a:spcPts val="0"/>
              </a:spcBef>
              <a:spcAft>
                <a:spcPts val="0"/>
              </a:spcAft>
              <a:buClr>
                <a:srgbClr val="FFFFFF"/>
              </a:buClr>
              <a:buSzPts val="1400"/>
              <a:buFont typeface="Helvetica Neue"/>
              <a:buNone/>
              <a:defRPr sz="1400"/>
            </a:lvl9pPr>
          </a:lstStyle>
          <a:p>
            <a:pPr marL="0" lvl="0" indent="0" algn="r" rtl="0">
              <a:spcBef>
                <a:spcPts val="0"/>
              </a:spcBef>
              <a:spcAft>
                <a:spcPts val="0"/>
              </a:spcAft>
              <a:buNone/>
            </a:pPr>
            <a:fld id="{00000000-1234-1234-1234-123412341234}" type="slidenum">
              <a:rPr lang="en"/>
              <a:t>‹#›</a:t>
            </a:fld>
            <a:endParaRPr sz="180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标题和内容">
  <p:cSld name="标题和内容 2">
    <p:spTree>
      <p:nvGrpSpPr>
        <p:cNvPr id="1" name="Shape 257"/>
        <p:cNvGrpSpPr/>
        <p:nvPr/>
      </p:nvGrpSpPr>
      <p:grpSpPr>
        <a:xfrm>
          <a:off x="0" y="0"/>
          <a:ext cx="0" cy="0"/>
          <a:chOff x="0" y="0"/>
          <a:chExt cx="0" cy="0"/>
        </a:xfrm>
      </p:grpSpPr>
      <p:sp>
        <p:nvSpPr>
          <p:cNvPr id="258" name="Google Shape;258;p51"/>
          <p:cNvSpPr/>
          <p:nvPr/>
        </p:nvSpPr>
        <p:spPr>
          <a:xfrm>
            <a:off x="0" y="642938"/>
            <a:ext cx="9144000" cy="497400"/>
          </a:xfrm>
          <a:prstGeom prst="rect">
            <a:avLst/>
          </a:prstGeom>
          <a:gradFill>
            <a:gsLst>
              <a:gs pos="0">
                <a:srgbClr val="6F0000"/>
              </a:gs>
              <a:gs pos="50000">
                <a:srgbClr val="A10000"/>
              </a:gs>
              <a:gs pos="100000">
                <a:srgbClr val="C00000"/>
              </a:gs>
            </a:gsLst>
            <a:lin ang="0" scaled="0"/>
          </a:gra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2F2F2"/>
              </a:buClr>
              <a:buSzPts val="1800"/>
              <a:buFont typeface="Arial"/>
              <a:buNone/>
            </a:pPr>
            <a:endParaRPr sz="1800" b="0" i="0" u="none" strike="noStrike" cap="none">
              <a:solidFill>
                <a:srgbClr val="F2F2F2"/>
              </a:solidFill>
              <a:latin typeface="Arial"/>
              <a:ea typeface="Arial"/>
              <a:cs typeface="Arial"/>
              <a:sym typeface="Arial"/>
            </a:endParaRPr>
          </a:p>
        </p:txBody>
      </p:sp>
      <p:sp>
        <p:nvSpPr>
          <p:cNvPr id="259" name="Google Shape;259;p51"/>
          <p:cNvSpPr txBox="1">
            <a:spLocks noGrp="1"/>
          </p:cNvSpPr>
          <p:nvPr>
            <p:ph type="title"/>
          </p:nvPr>
        </p:nvSpPr>
        <p:spPr>
          <a:xfrm>
            <a:off x="322326" y="690944"/>
            <a:ext cx="8547300" cy="411600"/>
          </a:xfrm>
          <a:prstGeom prst="rect">
            <a:avLst/>
          </a:prstGeom>
          <a:noFill/>
          <a:ln>
            <a:noFill/>
          </a:ln>
        </p:spPr>
        <p:txBody>
          <a:bodyPr spcFirstLastPara="1" wrap="square" lIns="34275" tIns="34275" rIns="34275" bIns="34275" anchor="ctr" anchorCtr="0"/>
          <a:lstStyle>
            <a:lvl1pPr lvl="0" algn="l" rtl="0">
              <a:lnSpc>
                <a:spcPct val="90000"/>
              </a:lnSpc>
              <a:spcBef>
                <a:spcPts val="0"/>
              </a:spcBef>
              <a:spcAft>
                <a:spcPts val="0"/>
              </a:spcAft>
              <a:buClr>
                <a:srgbClr val="F2F2F2"/>
              </a:buClr>
              <a:buSzPts val="4000"/>
              <a:buFont typeface="Arial"/>
              <a:buNone/>
              <a:defRPr b="0">
                <a:solidFill>
                  <a:srgbClr val="F2F2F2"/>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60" name="Google Shape;260;p51"/>
          <p:cNvSpPr txBox="1">
            <a:spLocks noGrp="1"/>
          </p:cNvSpPr>
          <p:nvPr>
            <p:ph type="body" idx="1"/>
          </p:nvPr>
        </p:nvSpPr>
        <p:spPr>
          <a:xfrm>
            <a:off x="322326" y="1301306"/>
            <a:ext cx="8547300" cy="2781000"/>
          </a:xfrm>
          <a:prstGeom prst="rect">
            <a:avLst/>
          </a:prstGeom>
          <a:noFill/>
          <a:ln>
            <a:noFill/>
          </a:ln>
        </p:spPr>
        <p:txBody>
          <a:bodyPr spcFirstLastPara="1" wrap="square" lIns="34275" tIns="34275" rIns="34275" bIns="34275" anchor="t" anchorCtr="0"/>
          <a:lstStyle>
            <a:lvl1pPr marL="457200" lvl="0"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1pPr>
            <a:lvl2pPr marL="914400" lvl="1"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2pPr>
            <a:lvl3pPr marL="1371600" lvl="2"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3pPr>
            <a:lvl4pPr marL="1828800" lvl="3"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4pPr>
            <a:lvl5pPr marL="2286000" lvl="4"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61" name="Google Shape;261;p51"/>
          <p:cNvSpPr txBox="1">
            <a:spLocks noGrp="1"/>
          </p:cNvSpPr>
          <p:nvPr>
            <p:ph type="sldNum" idx="12"/>
          </p:nvPr>
        </p:nvSpPr>
        <p:spPr>
          <a:xfrm>
            <a:off x="8264554" y="4228683"/>
            <a:ext cx="250800" cy="1848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1200"/>
              <a:buFont typeface="Helvetica Neue"/>
              <a:buNone/>
              <a:defRPr sz="1200">
                <a:solidFill>
                  <a:srgbClr val="888888"/>
                </a:solidFill>
              </a:defRPr>
            </a:lvl1pPr>
            <a:lvl2pPr marL="0" marR="0" lvl="1" indent="0" algn="r" rtl="0">
              <a:lnSpc>
                <a:spcPct val="100000"/>
              </a:lnSpc>
              <a:spcBef>
                <a:spcPts val="0"/>
              </a:spcBef>
              <a:spcAft>
                <a:spcPts val="0"/>
              </a:spcAft>
              <a:buClr>
                <a:srgbClr val="888888"/>
              </a:buClr>
              <a:buSzPts val="1200"/>
              <a:buFont typeface="Helvetica Neue"/>
              <a:buNone/>
              <a:defRPr sz="1200">
                <a:solidFill>
                  <a:srgbClr val="888888"/>
                </a:solidFill>
              </a:defRPr>
            </a:lvl2pPr>
            <a:lvl3pPr marL="0" marR="0" lvl="2" indent="0" algn="r" rtl="0">
              <a:lnSpc>
                <a:spcPct val="100000"/>
              </a:lnSpc>
              <a:spcBef>
                <a:spcPts val="0"/>
              </a:spcBef>
              <a:spcAft>
                <a:spcPts val="0"/>
              </a:spcAft>
              <a:buClr>
                <a:srgbClr val="888888"/>
              </a:buClr>
              <a:buSzPts val="1200"/>
              <a:buFont typeface="Helvetica Neue"/>
              <a:buNone/>
              <a:defRPr sz="1200">
                <a:solidFill>
                  <a:srgbClr val="888888"/>
                </a:solidFill>
              </a:defRPr>
            </a:lvl3pPr>
            <a:lvl4pPr marL="0" marR="0" lvl="3" indent="0" algn="r" rtl="0">
              <a:lnSpc>
                <a:spcPct val="100000"/>
              </a:lnSpc>
              <a:spcBef>
                <a:spcPts val="0"/>
              </a:spcBef>
              <a:spcAft>
                <a:spcPts val="0"/>
              </a:spcAft>
              <a:buClr>
                <a:srgbClr val="888888"/>
              </a:buClr>
              <a:buSzPts val="1200"/>
              <a:buFont typeface="Helvetica Neue"/>
              <a:buNone/>
              <a:defRPr sz="1200">
                <a:solidFill>
                  <a:srgbClr val="888888"/>
                </a:solidFill>
              </a:defRPr>
            </a:lvl4pPr>
            <a:lvl5pPr marL="0" marR="0" lvl="4" indent="0" algn="r" rtl="0">
              <a:lnSpc>
                <a:spcPct val="100000"/>
              </a:lnSpc>
              <a:spcBef>
                <a:spcPts val="0"/>
              </a:spcBef>
              <a:spcAft>
                <a:spcPts val="0"/>
              </a:spcAft>
              <a:buClr>
                <a:srgbClr val="888888"/>
              </a:buClr>
              <a:buSzPts val="1200"/>
              <a:buFont typeface="Helvetica Neue"/>
              <a:buNone/>
              <a:defRPr sz="1200">
                <a:solidFill>
                  <a:srgbClr val="888888"/>
                </a:solidFill>
              </a:defRPr>
            </a:lvl5pPr>
            <a:lvl6pPr marL="0" marR="0" lvl="5" indent="0" algn="r" rtl="0">
              <a:lnSpc>
                <a:spcPct val="100000"/>
              </a:lnSpc>
              <a:spcBef>
                <a:spcPts val="0"/>
              </a:spcBef>
              <a:spcAft>
                <a:spcPts val="0"/>
              </a:spcAft>
              <a:buClr>
                <a:srgbClr val="888888"/>
              </a:buClr>
              <a:buSzPts val="1200"/>
              <a:buFont typeface="Helvetica Neue"/>
              <a:buNone/>
              <a:defRPr sz="1200">
                <a:solidFill>
                  <a:srgbClr val="888888"/>
                </a:solidFill>
              </a:defRPr>
            </a:lvl6pPr>
            <a:lvl7pPr marL="0" marR="0" lvl="6" indent="0" algn="r" rtl="0">
              <a:lnSpc>
                <a:spcPct val="100000"/>
              </a:lnSpc>
              <a:spcBef>
                <a:spcPts val="0"/>
              </a:spcBef>
              <a:spcAft>
                <a:spcPts val="0"/>
              </a:spcAft>
              <a:buClr>
                <a:srgbClr val="888888"/>
              </a:buClr>
              <a:buSzPts val="1200"/>
              <a:buFont typeface="Helvetica Neue"/>
              <a:buNone/>
              <a:defRPr sz="1200">
                <a:solidFill>
                  <a:srgbClr val="888888"/>
                </a:solidFill>
              </a:defRPr>
            </a:lvl7pPr>
            <a:lvl8pPr marL="0" marR="0" lvl="7" indent="0" algn="r" rtl="0">
              <a:lnSpc>
                <a:spcPct val="100000"/>
              </a:lnSpc>
              <a:spcBef>
                <a:spcPts val="0"/>
              </a:spcBef>
              <a:spcAft>
                <a:spcPts val="0"/>
              </a:spcAft>
              <a:buClr>
                <a:srgbClr val="888888"/>
              </a:buClr>
              <a:buSzPts val="1200"/>
              <a:buFont typeface="Helvetica Neue"/>
              <a:buNone/>
              <a:defRPr sz="1200">
                <a:solidFill>
                  <a:srgbClr val="888888"/>
                </a:solidFill>
              </a:defRPr>
            </a:lvl8pPr>
            <a:lvl9pPr marL="0" marR="0" lvl="8" indent="0" algn="r" rtl="0">
              <a:lnSpc>
                <a:spcPct val="100000"/>
              </a:lnSpc>
              <a:spcBef>
                <a:spcPts val="0"/>
              </a:spcBef>
              <a:spcAft>
                <a:spcPts val="0"/>
              </a:spcAft>
              <a:buClr>
                <a:srgbClr val="888888"/>
              </a:buClr>
              <a:buSzPts val="1200"/>
              <a:buFont typeface="Helvetica Neue"/>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sz="1800">
              <a:solidFill>
                <a:srgbClr val="FFFFFF"/>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标题和内容">
  <p:cSld name="标题和内容 3">
    <p:spTree>
      <p:nvGrpSpPr>
        <p:cNvPr id="1" name="Shape 262"/>
        <p:cNvGrpSpPr/>
        <p:nvPr/>
      </p:nvGrpSpPr>
      <p:grpSpPr>
        <a:xfrm>
          <a:off x="0" y="0"/>
          <a:ext cx="0" cy="0"/>
          <a:chOff x="0" y="0"/>
          <a:chExt cx="0" cy="0"/>
        </a:xfrm>
      </p:grpSpPr>
      <p:sp>
        <p:nvSpPr>
          <p:cNvPr id="263" name="Google Shape;263;p52"/>
          <p:cNvSpPr/>
          <p:nvPr/>
        </p:nvSpPr>
        <p:spPr>
          <a:xfrm>
            <a:off x="0" y="642938"/>
            <a:ext cx="9144000" cy="497400"/>
          </a:xfrm>
          <a:prstGeom prst="rect">
            <a:avLst/>
          </a:prstGeom>
          <a:gradFill>
            <a:gsLst>
              <a:gs pos="0">
                <a:srgbClr val="6F0000"/>
              </a:gs>
              <a:gs pos="50000">
                <a:srgbClr val="A10000"/>
              </a:gs>
              <a:gs pos="100000">
                <a:srgbClr val="C00000"/>
              </a:gs>
            </a:gsLst>
            <a:lin ang="0" scaled="0"/>
          </a:gra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2F2F2"/>
              </a:buClr>
              <a:buSzPts val="1800"/>
              <a:buFont typeface="Helvetica Neue"/>
              <a:buNone/>
            </a:pPr>
            <a:endParaRPr sz="1800" b="0" i="0" u="none" strike="noStrike" cap="none">
              <a:solidFill>
                <a:srgbClr val="F2F2F2"/>
              </a:solidFill>
              <a:latin typeface="Helvetica Neue"/>
              <a:ea typeface="Helvetica Neue"/>
              <a:cs typeface="Helvetica Neue"/>
              <a:sym typeface="Helvetica Neue"/>
            </a:endParaRPr>
          </a:p>
        </p:txBody>
      </p:sp>
      <p:sp>
        <p:nvSpPr>
          <p:cNvPr id="264" name="Google Shape;264;p52"/>
          <p:cNvSpPr txBox="1">
            <a:spLocks noGrp="1"/>
          </p:cNvSpPr>
          <p:nvPr>
            <p:ph type="title"/>
          </p:nvPr>
        </p:nvSpPr>
        <p:spPr>
          <a:xfrm>
            <a:off x="322326" y="690944"/>
            <a:ext cx="8547300" cy="411600"/>
          </a:xfrm>
          <a:prstGeom prst="rect">
            <a:avLst/>
          </a:prstGeom>
          <a:noFill/>
          <a:ln>
            <a:noFill/>
          </a:ln>
        </p:spPr>
        <p:txBody>
          <a:bodyPr spcFirstLastPara="1" wrap="square" lIns="34275" tIns="34275" rIns="34275" bIns="34275" anchor="ctr" anchorCtr="0"/>
          <a:lstStyle>
            <a:lvl1pPr lvl="0" algn="l" rtl="0">
              <a:lnSpc>
                <a:spcPct val="90000"/>
              </a:lnSpc>
              <a:spcBef>
                <a:spcPts val="0"/>
              </a:spcBef>
              <a:spcAft>
                <a:spcPts val="0"/>
              </a:spcAft>
              <a:buClr>
                <a:srgbClr val="F2F2F2"/>
              </a:buClr>
              <a:buSzPts val="4000"/>
              <a:buFont typeface="Arial"/>
              <a:buNone/>
              <a:defRPr b="0">
                <a:solidFill>
                  <a:srgbClr val="F2F2F2"/>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65" name="Google Shape;265;p52"/>
          <p:cNvSpPr txBox="1">
            <a:spLocks noGrp="1"/>
          </p:cNvSpPr>
          <p:nvPr>
            <p:ph type="body" idx="1"/>
          </p:nvPr>
        </p:nvSpPr>
        <p:spPr>
          <a:xfrm>
            <a:off x="322326" y="1301306"/>
            <a:ext cx="8547300" cy="2781000"/>
          </a:xfrm>
          <a:prstGeom prst="rect">
            <a:avLst/>
          </a:prstGeom>
          <a:noFill/>
          <a:ln>
            <a:noFill/>
          </a:ln>
        </p:spPr>
        <p:txBody>
          <a:bodyPr spcFirstLastPara="1" wrap="square" lIns="34275" tIns="34275" rIns="34275" bIns="34275" anchor="t" anchorCtr="0"/>
          <a:lstStyle>
            <a:lvl1pPr marL="457200" lvl="0"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1pPr>
            <a:lvl2pPr marL="914400" lvl="1"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2pPr>
            <a:lvl3pPr marL="1371600" lvl="2"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3pPr>
            <a:lvl4pPr marL="1828800" lvl="3"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4pPr>
            <a:lvl5pPr marL="2286000" lvl="4"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66" name="Google Shape;266;p52"/>
          <p:cNvSpPr txBox="1">
            <a:spLocks noGrp="1"/>
          </p:cNvSpPr>
          <p:nvPr>
            <p:ph type="sldNum" idx="12"/>
          </p:nvPr>
        </p:nvSpPr>
        <p:spPr>
          <a:xfrm>
            <a:off x="8264554" y="4228683"/>
            <a:ext cx="250800" cy="1848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1200"/>
              <a:buFont typeface="Helvetica Neue"/>
              <a:buNone/>
              <a:defRPr sz="1200">
                <a:solidFill>
                  <a:srgbClr val="888888"/>
                </a:solidFill>
              </a:defRPr>
            </a:lvl1pPr>
            <a:lvl2pPr marL="0" marR="0" lvl="1" indent="0" algn="r" rtl="0">
              <a:lnSpc>
                <a:spcPct val="100000"/>
              </a:lnSpc>
              <a:spcBef>
                <a:spcPts val="0"/>
              </a:spcBef>
              <a:spcAft>
                <a:spcPts val="0"/>
              </a:spcAft>
              <a:buClr>
                <a:srgbClr val="888888"/>
              </a:buClr>
              <a:buSzPts val="1200"/>
              <a:buFont typeface="Helvetica Neue"/>
              <a:buNone/>
              <a:defRPr sz="1200">
                <a:solidFill>
                  <a:srgbClr val="888888"/>
                </a:solidFill>
              </a:defRPr>
            </a:lvl2pPr>
            <a:lvl3pPr marL="0" marR="0" lvl="2" indent="0" algn="r" rtl="0">
              <a:lnSpc>
                <a:spcPct val="100000"/>
              </a:lnSpc>
              <a:spcBef>
                <a:spcPts val="0"/>
              </a:spcBef>
              <a:spcAft>
                <a:spcPts val="0"/>
              </a:spcAft>
              <a:buClr>
                <a:srgbClr val="888888"/>
              </a:buClr>
              <a:buSzPts val="1200"/>
              <a:buFont typeface="Helvetica Neue"/>
              <a:buNone/>
              <a:defRPr sz="1200">
                <a:solidFill>
                  <a:srgbClr val="888888"/>
                </a:solidFill>
              </a:defRPr>
            </a:lvl3pPr>
            <a:lvl4pPr marL="0" marR="0" lvl="3" indent="0" algn="r" rtl="0">
              <a:lnSpc>
                <a:spcPct val="100000"/>
              </a:lnSpc>
              <a:spcBef>
                <a:spcPts val="0"/>
              </a:spcBef>
              <a:spcAft>
                <a:spcPts val="0"/>
              </a:spcAft>
              <a:buClr>
                <a:srgbClr val="888888"/>
              </a:buClr>
              <a:buSzPts val="1200"/>
              <a:buFont typeface="Helvetica Neue"/>
              <a:buNone/>
              <a:defRPr sz="1200">
                <a:solidFill>
                  <a:srgbClr val="888888"/>
                </a:solidFill>
              </a:defRPr>
            </a:lvl4pPr>
            <a:lvl5pPr marL="0" marR="0" lvl="4" indent="0" algn="r" rtl="0">
              <a:lnSpc>
                <a:spcPct val="100000"/>
              </a:lnSpc>
              <a:spcBef>
                <a:spcPts val="0"/>
              </a:spcBef>
              <a:spcAft>
                <a:spcPts val="0"/>
              </a:spcAft>
              <a:buClr>
                <a:srgbClr val="888888"/>
              </a:buClr>
              <a:buSzPts val="1200"/>
              <a:buFont typeface="Helvetica Neue"/>
              <a:buNone/>
              <a:defRPr sz="1200">
                <a:solidFill>
                  <a:srgbClr val="888888"/>
                </a:solidFill>
              </a:defRPr>
            </a:lvl5pPr>
            <a:lvl6pPr marL="0" marR="0" lvl="5" indent="0" algn="r" rtl="0">
              <a:lnSpc>
                <a:spcPct val="100000"/>
              </a:lnSpc>
              <a:spcBef>
                <a:spcPts val="0"/>
              </a:spcBef>
              <a:spcAft>
                <a:spcPts val="0"/>
              </a:spcAft>
              <a:buClr>
                <a:srgbClr val="888888"/>
              </a:buClr>
              <a:buSzPts val="1200"/>
              <a:buFont typeface="Helvetica Neue"/>
              <a:buNone/>
              <a:defRPr sz="1200">
                <a:solidFill>
                  <a:srgbClr val="888888"/>
                </a:solidFill>
              </a:defRPr>
            </a:lvl6pPr>
            <a:lvl7pPr marL="0" marR="0" lvl="6" indent="0" algn="r" rtl="0">
              <a:lnSpc>
                <a:spcPct val="100000"/>
              </a:lnSpc>
              <a:spcBef>
                <a:spcPts val="0"/>
              </a:spcBef>
              <a:spcAft>
                <a:spcPts val="0"/>
              </a:spcAft>
              <a:buClr>
                <a:srgbClr val="888888"/>
              </a:buClr>
              <a:buSzPts val="1200"/>
              <a:buFont typeface="Helvetica Neue"/>
              <a:buNone/>
              <a:defRPr sz="1200">
                <a:solidFill>
                  <a:srgbClr val="888888"/>
                </a:solidFill>
              </a:defRPr>
            </a:lvl7pPr>
            <a:lvl8pPr marL="0" marR="0" lvl="7" indent="0" algn="r" rtl="0">
              <a:lnSpc>
                <a:spcPct val="100000"/>
              </a:lnSpc>
              <a:spcBef>
                <a:spcPts val="0"/>
              </a:spcBef>
              <a:spcAft>
                <a:spcPts val="0"/>
              </a:spcAft>
              <a:buClr>
                <a:srgbClr val="888888"/>
              </a:buClr>
              <a:buSzPts val="1200"/>
              <a:buFont typeface="Helvetica Neue"/>
              <a:buNone/>
              <a:defRPr sz="1200">
                <a:solidFill>
                  <a:srgbClr val="888888"/>
                </a:solidFill>
              </a:defRPr>
            </a:lvl8pPr>
            <a:lvl9pPr marL="0" marR="0" lvl="8" indent="0" algn="r" rtl="0">
              <a:lnSpc>
                <a:spcPct val="100000"/>
              </a:lnSpc>
              <a:spcBef>
                <a:spcPts val="0"/>
              </a:spcBef>
              <a:spcAft>
                <a:spcPts val="0"/>
              </a:spcAft>
              <a:buClr>
                <a:srgbClr val="888888"/>
              </a:buClr>
              <a:buSzPts val="1200"/>
              <a:buFont typeface="Helvetica Neue"/>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sz="180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02"/>
        <p:cNvGrpSpPr/>
        <p:nvPr/>
      </p:nvGrpSpPr>
      <p:grpSpPr>
        <a:xfrm>
          <a:off x="0" y="0"/>
          <a:ext cx="0" cy="0"/>
          <a:chOff x="0" y="0"/>
          <a:chExt cx="0" cy="0"/>
        </a:xfrm>
      </p:grpSpPr>
      <p:sp>
        <p:nvSpPr>
          <p:cNvPr id="103" name="Google Shape;103;p17"/>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and body">
  <p:cSld name="Title and body">
    <p:spTree>
      <p:nvGrpSpPr>
        <p:cNvPr id="1" name="Shape 267"/>
        <p:cNvGrpSpPr/>
        <p:nvPr/>
      </p:nvGrpSpPr>
      <p:grpSpPr>
        <a:xfrm>
          <a:off x="0" y="0"/>
          <a:ext cx="0" cy="0"/>
          <a:chOff x="0" y="0"/>
          <a:chExt cx="0" cy="0"/>
        </a:xfrm>
      </p:grpSpPr>
      <p:sp>
        <p:nvSpPr>
          <p:cNvPr id="268" name="Google Shape;268;p53"/>
          <p:cNvSpPr/>
          <p:nvPr/>
        </p:nvSpPr>
        <p:spPr>
          <a:xfrm>
            <a:off x="0" y="4427213"/>
            <a:ext cx="9144000" cy="73200"/>
          </a:xfrm>
          <a:prstGeom prst="rect">
            <a:avLst/>
          </a:prstGeom>
          <a:solidFill>
            <a:srgbClr val="63D297"/>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 name="Google Shape;269;p53"/>
          <p:cNvSpPr txBox="1">
            <a:spLocks noGrp="1"/>
          </p:cNvSpPr>
          <p:nvPr>
            <p:ph type="title"/>
          </p:nvPr>
        </p:nvSpPr>
        <p:spPr>
          <a:xfrm>
            <a:off x="311699" y="976706"/>
            <a:ext cx="8520600" cy="429600"/>
          </a:xfrm>
          <a:prstGeom prst="rect">
            <a:avLst/>
          </a:prstGeom>
          <a:noFill/>
          <a:ln>
            <a:noFill/>
          </a:ln>
        </p:spPr>
        <p:txBody>
          <a:bodyPr spcFirstLastPara="1" wrap="square" lIns="91400" tIns="91400" rIns="91400" bIns="91400" anchor="t" anchorCtr="0"/>
          <a:lstStyle>
            <a:lvl1pPr lvl="0" algn="l" rtl="0">
              <a:lnSpc>
                <a:spcPct val="100000"/>
              </a:lnSpc>
              <a:spcBef>
                <a:spcPts val="0"/>
              </a:spcBef>
              <a:spcAft>
                <a:spcPts val="0"/>
              </a:spcAft>
              <a:buClr>
                <a:srgbClr val="202729"/>
              </a:buClr>
              <a:buSzPts val="3600"/>
              <a:buFont typeface="Proxima Nova"/>
              <a:buNone/>
              <a:defRPr sz="3600" b="0">
                <a:solidFill>
                  <a:srgbClr val="202729"/>
                </a:solidFill>
                <a:latin typeface="Proxima Nova"/>
                <a:ea typeface="Proxima Nova"/>
                <a:cs typeface="Proxima Nova"/>
                <a:sym typeface="Proxima Nova"/>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70" name="Google Shape;270;p53"/>
          <p:cNvSpPr txBox="1">
            <a:spLocks noGrp="1"/>
          </p:cNvSpPr>
          <p:nvPr>
            <p:ph type="body" idx="1"/>
          </p:nvPr>
        </p:nvSpPr>
        <p:spPr>
          <a:xfrm>
            <a:off x="311699" y="1507294"/>
            <a:ext cx="8520600" cy="2562300"/>
          </a:xfrm>
          <a:prstGeom prst="rect">
            <a:avLst/>
          </a:prstGeom>
          <a:noFill/>
          <a:ln>
            <a:noFill/>
          </a:ln>
        </p:spPr>
        <p:txBody>
          <a:bodyPr spcFirstLastPara="1" wrap="square" lIns="91400" tIns="91400" rIns="91400" bIns="91400" anchor="t" anchorCtr="0"/>
          <a:lstStyle>
            <a:lvl1pPr marL="457200" lvl="0" indent="-228600" algn="l" rtl="0">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1pPr>
            <a:lvl2pPr marL="914400" lvl="1" indent="-228600" algn="l" rtl="0">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2pPr>
            <a:lvl3pPr marL="1371600" lvl="2" indent="-228600" algn="l" rtl="0">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3pPr>
            <a:lvl4pPr marL="1828800" lvl="3" indent="-228600" algn="l" rtl="0">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4pPr>
            <a:lvl5pPr marL="2286000" lvl="4" indent="-228600" algn="l" rtl="0">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71" name="Google Shape;271;p53"/>
          <p:cNvSpPr txBox="1">
            <a:spLocks noGrp="1"/>
          </p:cNvSpPr>
          <p:nvPr>
            <p:ph type="sldNum" idx="12"/>
          </p:nvPr>
        </p:nvSpPr>
        <p:spPr>
          <a:xfrm>
            <a:off x="8656091" y="4152706"/>
            <a:ext cx="365100" cy="2706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 and body">
  <p:cSld name="Title and body 2">
    <p:spTree>
      <p:nvGrpSpPr>
        <p:cNvPr id="1" name="Shape 272"/>
        <p:cNvGrpSpPr/>
        <p:nvPr/>
      </p:nvGrpSpPr>
      <p:grpSpPr>
        <a:xfrm>
          <a:off x="0" y="0"/>
          <a:ext cx="0" cy="0"/>
          <a:chOff x="0" y="0"/>
          <a:chExt cx="0" cy="0"/>
        </a:xfrm>
      </p:grpSpPr>
      <p:sp>
        <p:nvSpPr>
          <p:cNvPr id="273" name="Google Shape;273;p54"/>
          <p:cNvSpPr txBox="1">
            <a:spLocks noGrp="1"/>
          </p:cNvSpPr>
          <p:nvPr>
            <p:ph type="title"/>
          </p:nvPr>
        </p:nvSpPr>
        <p:spPr>
          <a:xfrm>
            <a:off x="311699" y="976706"/>
            <a:ext cx="8520600" cy="429600"/>
          </a:xfrm>
          <a:prstGeom prst="rect">
            <a:avLst/>
          </a:prstGeom>
          <a:noFill/>
          <a:ln>
            <a:noFill/>
          </a:ln>
        </p:spPr>
        <p:txBody>
          <a:bodyPr spcFirstLastPara="1" wrap="square" lIns="91400" tIns="91400" rIns="91400" bIns="91400" anchor="t" anchorCtr="0"/>
          <a:lstStyle>
            <a:lvl1pPr lvl="0" algn="l" rtl="0">
              <a:lnSpc>
                <a:spcPct val="100000"/>
              </a:lnSpc>
              <a:spcBef>
                <a:spcPts val="0"/>
              </a:spcBef>
              <a:spcAft>
                <a:spcPts val="0"/>
              </a:spcAft>
              <a:buClr>
                <a:srgbClr val="000000"/>
              </a:buClr>
              <a:buSzPts val="3600"/>
              <a:buFont typeface="Arial"/>
              <a:buNone/>
              <a:defRPr sz="3600" b="0">
                <a:solidFill>
                  <a:srgbClr val="000000"/>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74" name="Google Shape;274;p54"/>
          <p:cNvSpPr txBox="1">
            <a:spLocks noGrp="1"/>
          </p:cNvSpPr>
          <p:nvPr>
            <p:ph type="body" idx="1"/>
          </p:nvPr>
        </p:nvSpPr>
        <p:spPr>
          <a:xfrm>
            <a:off x="311699" y="1507294"/>
            <a:ext cx="8520600" cy="2562300"/>
          </a:xfrm>
          <a:prstGeom prst="rect">
            <a:avLst/>
          </a:prstGeom>
          <a:noFill/>
          <a:ln>
            <a:noFill/>
          </a:ln>
        </p:spPr>
        <p:txBody>
          <a:bodyPr spcFirstLastPara="1" wrap="square" lIns="91400" tIns="91400" rIns="91400" bIns="91400" anchor="t" anchorCtr="0"/>
          <a:lstStyle>
            <a:lvl1pPr marL="457200" lvl="0" indent="-228600" algn="l" rtl="0">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1pPr>
            <a:lvl2pPr marL="914400" lvl="1" indent="-228600" algn="l" rtl="0">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2pPr>
            <a:lvl3pPr marL="1371600" lvl="2" indent="-228600" algn="l" rtl="0">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3pPr>
            <a:lvl4pPr marL="1828800" lvl="3" indent="-228600" algn="l" rtl="0">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4pPr>
            <a:lvl5pPr marL="2286000" lvl="4" indent="-228600" algn="l" rtl="0">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75" name="Google Shape;275;p54"/>
          <p:cNvSpPr txBox="1">
            <a:spLocks noGrp="1"/>
          </p:cNvSpPr>
          <p:nvPr>
            <p:ph type="sldNum" idx="12"/>
          </p:nvPr>
        </p:nvSpPr>
        <p:spPr>
          <a:xfrm>
            <a:off x="8472457" y="4122173"/>
            <a:ext cx="449700" cy="331800"/>
          </a:xfrm>
          <a:prstGeom prst="rect">
            <a:avLst/>
          </a:prstGeom>
          <a:noFill/>
          <a:ln>
            <a:noFill/>
          </a:ln>
        </p:spPr>
        <p:txBody>
          <a:bodyPr spcFirstLastPara="1" wrap="square" lIns="91400" tIns="91400" rIns="91400" bIns="91400" anchor="ctr" anchorCtr="0">
            <a:noAutofit/>
          </a:bodyPr>
          <a:lstStyle>
            <a:lvl1pPr marL="0" marR="0" lvl="0"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Title Slide - White+Seal">
  <p:cSld name="1_Title Slide - White+Seal">
    <p:bg>
      <p:bgPr>
        <a:blipFill>
          <a:blip r:embed="rId2">
            <a:alphaModFix/>
          </a:blip>
          <a:stretch>
            <a:fillRect/>
          </a:stretch>
        </a:blipFill>
        <a:effectLst/>
      </p:bgPr>
    </p:bg>
    <p:spTree>
      <p:nvGrpSpPr>
        <p:cNvPr id="1" name="Shape 104"/>
        <p:cNvGrpSpPr/>
        <p:nvPr/>
      </p:nvGrpSpPr>
      <p:grpSpPr>
        <a:xfrm>
          <a:off x="0" y="0"/>
          <a:ext cx="0" cy="0"/>
          <a:chOff x="0" y="0"/>
          <a:chExt cx="0" cy="0"/>
        </a:xfrm>
      </p:grpSpPr>
      <p:pic>
        <p:nvPicPr>
          <p:cNvPr id="105" name="Google Shape;105;p18" descr="image2.png"/>
          <p:cNvPicPr preferRelativeResize="0"/>
          <p:nvPr/>
        </p:nvPicPr>
        <p:blipFill rotWithShape="1">
          <a:blip r:embed="rId3">
            <a:alphaModFix/>
          </a:blip>
          <a:srcRect/>
          <a:stretch/>
        </p:blipFill>
        <p:spPr>
          <a:xfrm>
            <a:off x="2125979" y="2211704"/>
            <a:ext cx="3669034" cy="720091"/>
          </a:xfrm>
          <a:prstGeom prst="rect">
            <a:avLst/>
          </a:prstGeom>
          <a:noFill/>
          <a:ln>
            <a:noFill/>
          </a:ln>
        </p:spPr>
      </p:pic>
      <p:sp>
        <p:nvSpPr>
          <p:cNvPr id="106" name="Google Shape;106;p18"/>
          <p:cNvSpPr txBox="1">
            <a:spLocks noGrp="1"/>
          </p:cNvSpPr>
          <p:nvPr>
            <p:ph type="title"/>
          </p:nvPr>
        </p:nvSpPr>
        <p:spPr>
          <a:xfrm>
            <a:off x="288697" y="3141362"/>
            <a:ext cx="85734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006C92"/>
              </a:buClr>
              <a:buSzPts val="3600"/>
              <a:buFont typeface="Calibri"/>
              <a:buNone/>
              <a:defRPr sz="3600" cap="none">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07" name="Google Shape;107;p18"/>
          <p:cNvSpPr txBox="1">
            <a:spLocks noGrp="1"/>
          </p:cNvSpPr>
          <p:nvPr>
            <p:ph type="body" idx="1"/>
          </p:nvPr>
        </p:nvSpPr>
        <p:spPr>
          <a:xfrm>
            <a:off x="288697" y="4353528"/>
            <a:ext cx="8573400" cy="5622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08" name="Google Shape;108;p18"/>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2_Title Slide - White+Seal">
  <p:cSld name="2_Title Slide - White+Seal">
    <p:bg>
      <p:bgPr>
        <a:blipFill>
          <a:blip r:embed="rId2">
            <a:alphaModFix/>
          </a:blip>
          <a:stretch>
            <a:fillRect/>
          </a:stretch>
        </a:blipFill>
        <a:effectLst/>
      </p:bgPr>
    </p:bg>
    <p:spTree>
      <p:nvGrpSpPr>
        <p:cNvPr id="1" name="Shape 109"/>
        <p:cNvGrpSpPr/>
        <p:nvPr/>
      </p:nvGrpSpPr>
      <p:grpSpPr>
        <a:xfrm>
          <a:off x="0" y="0"/>
          <a:ext cx="0" cy="0"/>
          <a:chOff x="0" y="0"/>
          <a:chExt cx="0" cy="0"/>
        </a:xfrm>
      </p:grpSpPr>
      <p:pic>
        <p:nvPicPr>
          <p:cNvPr id="110" name="Google Shape;110;p19" descr="image4.png"/>
          <p:cNvPicPr preferRelativeResize="0"/>
          <p:nvPr/>
        </p:nvPicPr>
        <p:blipFill rotWithShape="1">
          <a:blip r:embed="rId3">
            <a:alphaModFix/>
          </a:blip>
          <a:srcRect/>
          <a:stretch/>
        </p:blipFill>
        <p:spPr>
          <a:xfrm>
            <a:off x="2125979" y="2211704"/>
            <a:ext cx="3669034" cy="720091"/>
          </a:xfrm>
          <a:prstGeom prst="rect">
            <a:avLst/>
          </a:prstGeom>
          <a:noFill/>
          <a:ln>
            <a:noFill/>
          </a:ln>
        </p:spPr>
      </p:pic>
      <p:sp>
        <p:nvSpPr>
          <p:cNvPr id="111" name="Google Shape;111;p19"/>
          <p:cNvSpPr txBox="1">
            <a:spLocks noGrp="1"/>
          </p:cNvSpPr>
          <p:nvPr>
            <p:ph type="title"/>
          </p:nvPr>
        </p:nvSpPr>
        <p:spPr>
          <a:xfrm>
            <a:off x="288697" y="3141362"/>
            <a:ext cx="85734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12" name="Google Shape;112;p19"/>
          <p:cNvSpPr txBox="1">
            <a:spLocks noGrp="1"/>
          </p:cNvSpPr>
          <p:nvPr>
            <p:ph type="body" idx="1"/>
          </p:nvPr>
        </p:nvSpPr>
        <p:spPr>
          <a:xfrm>
            <a:off x="288697" y="4353528"/>
            <a:ext cx="8573400" cy="5622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13" name="Google Shape;113;p19"/>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3_Title Slide - White+Seal">
  <p:cSld name="3_Title Slide - White+Seal">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288697" y="3141362"/>
            <a:ext cx="85734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16" name="Google Shape;116;p20"/>
          <p:cNvSpPr txBox="1">
            <a:spLocks noGrp="1"/>
          </p:cNvSpPr>
          <p:nvPr>
            <p:ph type="body" idx="1"/>
          </p:nvPr>
        </p:nvSpPr>
        <p:spPr>
          <a:xfrm>
            <a:off x="288697" y="4353528"/>
            <a:ext cx="8573400" cy="5622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pic>
        <p:nvPicPr>
          <p:cNvPr id="117" name="Google Shape;117;p20" descr="image4.png"/>
          <p:cNvPicPr preferRelativeResize="0"/>
          <p:nvPr/>
        </p:nvPicPr>
        <p:blipFill rotWithShape="1">
          <a:blip r:embed="rId3">
            <a:alphaModFix/>
          </a:blip>
          <a:srcRect/>
          <a:stretch/>
        </p:blipFill>
        <p:spPr>
          <a:xfrm>
            <a:off x="2125979" y="2211704"/>
            <a:ext cx="3669034" cy="720091"/>
          </a:xfrm>
          <a:prstGeom prst="rect">
            <a:avLst/>
          </a:prstGeom>
          <a:noFill/>
          <a:ln>
            <a:noFill/>
          </a:ln>
        </p:spPr>
      </p:pic>
      <p:sp>
        <p:nvSpPr>
          <p:cNvPr id="118" name="Google Shape;118;p20"/>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5_Title Slide - White+Seal">
  <p:cSld name="5_Title Slide - White+Seal">
    <p:bg>
      <p:bgPr>
        <a:blipFill>
          <a:blip r:embed="rId2">
            <a:alphaModFix/>
          </a:blip>
          <a:stretch>
            <a:fillRect/>
          </a:stretch>
        </a:blipFill>
        <a:effectLst/>
      </p:bgPr>
    </p:bg>
    <p:spTree>
      <p:nvGrpSpPr>
        <p:cNvPr id="1" name="Shape 119"/>
        <p:cNvGrpSpPr/>
        <p:nvPr/>
      </p:nvGrpSpPr>
      <p:grpSpPr>
        <a:xfrm>
          <a:off x="0" y="0"/>
          <a:ext cx="0" cy="0"/>
          <a:chOff x="0" y="0"/>
          <a:chExt cx="0" cy="0"/>
        </a:xfrm>
      </p:grpSpPr>
      <p:pic>
        <p:nvPicPr>
          <p:cNvPr id="120" name="Google Shape;120;p21" descr="image4.png"/>
          <p:cNvPicPr preferRelativeResize="0"/>
          <p:nvPr/>
        </p:nvPicPr>
        <p:blipFill rotWithShape="1">
          <a:blip r:embed="rId3">
            <a:alphaModFix/>
          </a:blip>
          <a:srcRect/>
          <a:stretch/>
        </p:blipFill>
        <p:spPr>
          <a:xfrm>
            <a:off x="211757" y="192246"/>
            <a:ext cx="1747155" cy="342901"/>
          </a:xfrm>
          <a:prstGeom prst="rect">
            <a:avLst/>
          </a:prstGeom>
          <a:noFill/>
          <a:ln>
            <a:noFill/>
          </a:ln>
        </p:spPr>
      </p:pic>
      <p:sp>
        <p:nvSpPr>
          <p:cNvPr id="121" name="Google Shape;121;p21"/>
          <p:cNvSpPr txBox="1">
            <a:spLocks noGrp="1"/>
          </p:cNvSpPr>
          <p:nvPr>
            <p:ph type="title"/>
          </p:nvPr>
        </p:nvSpPr>
        <p:spPr>
          <a:xfrm>
            <a:off x="288697" y="1487384"/>
            <a:ext cx="8573400" cy="1496700"/>
          </a:xfrm>
          <a:prstGeom prst="rect">
            <a:avLst/>
          </a:prstGeom>
          <a:noFill/>
          <a:ln>
            <a:noFill/>
          </a:ln>
        </p:spPr>
        <p:txBody>
          <a:bodyPr spcFirstLastPara="1" wrap="square" lIns="0" tIns="0" rIns="0" bIns="0" anchor="b" anchorCtr="0"/>
          <a:lstStyle>
            <a:lvl1pPr lvl="0" algn="ctr" rtl="0">
              <a:lnSpc>
                <a:spcPct val="86363"/>
              </a:lnSpc>
              <a:spcBef>
                <a:spcPts val="0"/>
              </a:spcBef>
              <a:spcAft>
                <a:spcPts val="0"/>
              </a:spcAft>
              <a:buClr>
                <a:srgbClr val="FFFFFF"/>
              </a:buClr>
              <a:buSzPts val="4400"/>
              <a:buFont typeface="Calibri"/>
              <a:buNone/>
              <a:defRPr sz="44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22" name="Google Shape;122;p21"/>
          <p:cNvSpPr txBox="1">
            <a:spLocks noGrp="1"/>
          </p:cNvSpPr>
          <p:nvPr>
            <p:ph type="body" idx="1"/>
          </p:nvPr>
        </p:nvSpPr>
        <p:spPr>
          <a:xfrm>
            <a:off x="288697" y="3029821"/>
            <a:ext cx="8573400" cy="1465500"/>
          </a:xfrm>
          <a:prstGeom prst="rect">
            <a:avLst/>
          </a:prstGeom>
          <a:noFill/>
          <a:ln>
            <a:noFill/>
          </a:ln>
        </p:spPr>
        <p:txBody>
          <a:bodyPr spcFirstLastPara="1" wrap="square" lIns="0" tIns="0" rIns="0" bIns="0" anchor="t" anchorCtr="0"/>
          <a:lstStyle>
            <a:lvl1pPr marL="457200" lvl="0"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23" name="Google Shape;123;p21"/>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6_Title Slide - White+Seal">
  <p:cSld name="6_Title Slide - White+Seal">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288697" y="1487384"/>
            <a:ext cx="8573400" cy="1496700"/>
          </a:xfrm>
          <a:prstGeom prst="rect">
            <a:avLst/>
          </a:prstGeom>
          <a:noFill/>
          <a:ln>
            <a:noFill/>
          </a:ln>
        </p:spPr>
        <p:txBody>
          <a:bodyPr spcFirstLastPara="1" wrap="square" lIns="0" tIns="0" rIns="0" bIns="0" anchor="b" anchorCtr="0"/>
          <a:lstStyle>
            <a:lvl1pPr lvl="0" algn="ctr" rtl="0">
              <a:lnSpc>
                <a:spcPct val="86363"/>
              </a:lnSpc>
              <a:spcBef>
                <a:spcPts val="0"/>
              </a:spcBef>
              <a:spcAft>
                <a:spcPts val="0"/>
              </a:spcAft>
              <a:buClr>
                <a:srgbClr val="FFFFFF"/>
              </a:buClr>
              <a:buSzPts val="4400"/>
              <a:buFont typeface="Calibri"/>
              <a:buNone/>
              <a:defRPr sz="44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26" name="Google Shape;126;p22"/>
          <p:cNvSpPr txBox="1">
            <a:spLocks noGrp="1"/>
          </p:cNvSpPr>
          <p:nvPr>
            <p:ph type="body" idx="1"/>
          </p:nvPr>
        </p:nvSpPr>
        <p:spPr>
          <a:xfrm>
            <a:off x="288697" y="3029821"/>
            <a:ext cx="8573400" cy="1465500"/>
          </a:xfrm>
          <a:prstGeom prst="rect">
            <a:avLst/>
          </a:prstGeom>
          <a:noFill/>
          <a:ln>
            <a:noFill/>
          </a:ln>
        </p:spPr>
        <p:txBody>
          <a:bodyPr spcFirstLastPara="1" wrap="square" lIns="0" tIns="0" rIns="0" bIns="0" anchor="t" anchorCtr="0"/>
          <a:lstStyle>
            <a:lvl1pPr marL="457200" lvl="0"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pic>
        <p:nvPicPr>
          <p:cNvPr id="127" name="Google Shape;127;p22" descr="image4.png"/>
          <p:cNvPicPr preferRelativeResize="0"/>
          <p:nvPr/>
        </p:nvPicPr>
        <p:blipFill rotWithShape="1">
          <a:blip r:embed="rId3">
            <a:alphaModFix/>
          </a:blip>
          <a:srcRect/>
          <a:stretch/>
        </p:blipFill>
        <p:spPr>
          <a:xfrm>
            <a:off x="211757" y="192246"/>
            <a:ext cx="1747155" cy="342901"/>
          </a:xfrm>
          <a:prstGeom prst="rect">
            <a:avLst/>
          </a:prstGeom>
          <a:noFill/>
          <a:ln>
            <a:noFill/>
          </a:ln>
        </p:spPr>
      </p:pic>
      <p:sp>
        <p:nvSpPr>
          <p:cNvPr id="128" name="Google Shape;128;p22"/>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lstStyle>
            <a:lvl1pPr marR="0" lvl="0"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9pPr>
          </a:lstStyle>
          <a:p>
            <a:endParaRPr/>
          </a:p>
        </p:txBody>
      </p:sp>
      <p:sp>
        <p:nvSpPr>
          <p:cNvPr id="84" name="Google Shape;84;p13"/>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
        <p:nvSpPr>
          <p:cNvPr id="85" name="Google Shape;85;p13"/>
          <p:cNvSpPr/>
          <p:nvPr/>
        </p:nvSpPr>
        <p:spPr>
          <a:xfrm>
            <a:off x="7302500" y="4836794"/>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r>
              <a:rPr lang="en" sz="1800" b="0" i="0" u="none" strike="noStrike" cap="none">
                <a:solidFill>
                  <a:srgbClr val="FFFFFF"/>
                </a:solidFill>
                <a:latin typeface="Helvetica Neue"/>
                <a:ea typeface="Helvetica Neue"/>
                <a:cs typeface="Helvetica Neue"/>
                <a:sym typeface="Helvetica Neue"/>
              </a:rPr>
              <a:t>1/9/2018</a:t>
            </a:r>
            <a:endParaRPr/>
          </a:p>
        </p:txBody>
      </p:sp>
      <p:sp>
        <p:nvSpPr>
          <p:cNvPr id="86" name="Google Shape;86;p13"/>
          <p:cNvSpPr txBox="1">
            <a:spLocks noGrp="1"/>
          </p:cNvSpPr>
          <p:nvPr>
            <p:ph type="body" idx="1"/>
          </p:nvPr>
        </p:nvSpPr>
        <p:spPr>
          <a:xfrm>
            <a:off x="457200" y="761115"/>
            <a:ext cx="8229600" cy="3943200"/>
          </a:xfrm>
          <a:prstGeom prst="rect">
            <a:avLst/>
          </a:prstGeom>
          <a:noFill/>
          <a:ln>
            <a:noFill/>
          </a:ln>
        </p:spPr>
        <p:txBody>
          <a:bodyPr spcFirstLastPara="1" wrap="square" lIns="0" tIns="0" rIns="0" bIns="0" anchor="t" anchorCtr="0"/>
          <a:lstStyle>
            <a:lvl1pPr marL="457200" marR="0" lvl="0"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L="914400" marR="0" lvl="1"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L="1371600" marR="0" lvl="2"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L="1828800" marR="0" lvl="3"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L="2286000" marR="0" lvl="4"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L="2743200" marR="0" lvl="5"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L="3200400" marR="0" lvl="6"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L="3657600" marR="0" lvl="7"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L="4114800" marR="0" lvl="8"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youtube.com/watch?v=oACegp4iGi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deeploria.gforge.inria.fr/thomasTalk.pdf" TargetMode="External"/><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graphics.stanford.edu/courses/cs468-17-spring/LectureSlides/GraphCNN.pdf?fbclid=IwAR11EFC0wSIN8WZ9vDN2wj8ZvpSChhSjN1zZTkuMnVznfDjEEUvU-unwud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bmm.crick.ac.uk/~bmmadmin/Affinity/" TargetMode="External"/><Relationship Id="rId5" Type="http://schemas.openxmlformats.org/officeDocument/2006/relationships/image" Target="../media/image19.png"/><Relationship Id="rId4" Type="http://schemas.openxmlformats.org/officeDocument/2006/relationships/hyperlink" Target="https://relational.fit.cvut.cz/dataset/COR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graphics.stanford.edu/courses/cs468-17-spring/LectureSlides/GraphCNN.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openaccess.thecvf.com/content_cvpr_2017/poster/832_POSTER.pdf"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hyperlink" Target="http://openaccess.thecvf.com/content_cvpr_2017/poster/832_POSTER.pdf"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openaccess.thecvf.com/content_cvpr_2017/poster/832_POSTER.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petar-v.com/GAT/"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openaccess.thecvf.com/content_cvpr_2017/poster/832_POSTER.pdf"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medium.com/mlreview/a-guide-to-receptive-field-arithmetic-for-convolutional-neural-networks-e0f514068807"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pdf/1511.07122.pdf"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openaccess.thecvf.com/content_cvpr_2017/poster/832_POSTER.pdf"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openaccess.thecvf.com/content_cvpr_2017/poster/832_POSTER.pdf"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openaccess.thecvf.com/content_cvpr_2017/poster/832_POSTER.pdf"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8" Type="http://schemas.openxmlformats.org/officeDocument/2006/relationships/hyperlink" Target="https://bmm.crick.ac.uk/~bmmadmin/Affinity/" TargetMode="External"/><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relational.fit.cvut.cz/dataset/CORA" TargetMode="External"/><Relationship Id="rId5" Type="http://schemas.openxmlformats.org/officeDocument/2006/relationships/image" Target="../media/image18.png"/><Relationship Id="rId4" Type="http://schemas.openxmlformats.org/officeDocument/2006/relationships/hyperlink" Target="http://helper.ipam.ucla.edu/publications/dlt2018/dlt2018_14506.pdf?fbclid=IwAR1cSyoHJg-ET5u5LrpOlp4Ev6INd6L4qEYPJt7OOnSAQtZ5t9pJke_CMuI"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openaccess.thecvf.com/content_cvpr_2017/poster/832_POSTER.pdf"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cs233.stanford.edu/ReferencedPapers/fmaps_siggraph_notes.pdf" TargetMode="External"/></Relationships>
</file>

<file path=ppt/slides/_rels/slide62.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02.png"/><Relationship Id="rId3" Type="http://schemas.openxmlformats.org/officeDocument/2006/relationships/hyperlink" Target="http://cs233.stanford.edu/ReferencedPapers/fmaps_siggraph_notes.pdf" TargetMode="External"/><Relationship Id="rId7" Type="http://schemas.openxmlformats.org/officeDocument/2006/relationships/image" Target="../media/image97.png"/><Relationship Id="rId12"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image" Target="../media/image95.pn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98.png"/><Relationship Id="rId1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hyperlink" Target="http://cs233.stanford.edu/ReferencedPapers/fmaps_siggraph_notes.pdf"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hyperlink" Target="http://openaccess.thecvf.com/content_cvpr_2017/poster/832_POSTER.pdf"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hyperlink" Target="http://openaccess.thecvf.com/content_cvpr_2017/poster/832_POSTER.pdf"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hyperlink" Target="http://openaccess.thecvf.com/content_cvpr_2017/poster/832_POSTER.pdf"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hyperlink" Target="http://openaccess.thecvf.com/content_cvpr_2017/poster/832_POSTER.pdf"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hyperlink" Target="http://openaccess.thecvf.com/content_cvpr_2017/poster/832_POSTER.pdf"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3" Type="http://schemas.openxmlformats.org/officeDocument/2006/relationships/hyperlink" Target="http://openaccess.thecvf.com/content_cvpr_2017/poster/832_POSTER.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petar-v.com/GAT/"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tkipf.github.io/graph-convolutional-networks/"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arxiv.org/pdf/1606.09375.pdf"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hyperlink" Target="https://relational.fit.cvut.cz/dataset/CORA" TargetMode="External"/><Relationship Id="rId3" Type="http://schemas.openxmlformats.org/officeDocument/2006/relationships/hyperlink" Target="https://arxiv.org/pdf/1511.02136.pdf" TargetMode="External"/><Relationship Id="rId7" Type="http://schemas.openxmlformats.org/officeDocument/2006/relationships/hyperlink" Target="https://bmm.crick.ac.uk/~bmmadmin/Affinity/"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hyperlink" Target="https://arxiv.org/pdf/1612.00606.pdf" TargetMode="External"/><Relationship Id="rId5" Type="http://schemas.openxmlformats.org/officeDocument/2006/relationships/hyperlink" Target="https://dl.dropboxusercontent.com/s/rkofg3jvbz6ac41/BosMasMel%2BSGP15.pdf?dl=0" TargetMode="External"/><Relationship Id="rId4" Type="http://schemas.openxmlformats.org/officeDocument/2006/relationships/hyperlink" Target="https://arxiv.org/pdf/1710.10903.pdf" TargetMode="External"/><Relationship Id="rId9" Type="http://schemas.openxmlformats.org/officeDocument/2006/relationships/hyperlink" Target="https://arxiv.org/pdf/1606.09375.pdf"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graphics.stanford.edu/courses/cs468-17-spring/LectureSlides/GraphCNN.pdf?fbclid=IwAR11EFC0wSIN8WZ9vDN2wj8ZvpSChhSjN1zZTkuMnVznfDjEEUvU-unwud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5"/>
          <p:cNvSpPr txBox="1">
            <a:spLocks noGrp="1"/>
          </p:cNvSpPr>
          <p:nvPr>
            <p:ph type="title"/>
          </p:nvPr>
        </p:nvSpPr>
        <p:spPr>
          <a:xfrm>
            <a:off x="288700" y="841496"/>
            <a:ext cx="8573400" cy="2142600"/>
          </a:xfrm>
          <a:prstGeom prst="rect">
            <a:avLst/>
          </a:prstGeom>
          <a:noFill/>
          <a:ln>
            <a:noFill/>
          </a:ln>
        </p:spPr>
        <p:txBody>
          <a:bodyPr spcFirstLastPara="1" wrap="square" lIns="0" tIns="0" rIns="0" bIns="0" anchor="b" anchorCtr="0">
            <a:noAutofit/>
          </a:bodyPr>
          <a:lstStyle/>
          <a:p>
            <a:pPr marL="0" lvl="0" indent="0" algn="ctr" rtl="0">
              <a:lnSpc>
                <a:spcPct val="86363"/>
              </a:lnSpc>
              <a:spcBef>
                <a:spcPts val="0"/>
              </a:spcBef>
              <a:spcAft>
                <a:spcPts val="0"/>
              </a:spcAft>
              <a:buClr>
                <a:srgbClr val="006C92"/>
              </a:buClr>
              <a:buSzPts val="4400"/>
              <a:buFont typeface="PT Sans"/>
              <a:buNone/>
            </a:pPr>
            <a:r>
              <a:rPr lang="en" b="0">
                <a:latin typeface="PT Sans"/>
                <a:ea typeface="PT Sans"/>
                <a:cs typeface="PT Sans"/>
                <a:sym typeface="PT Sans"/>
              </a:rPr>
              <a:t>Lecture 13</a:t>
            </a:r>
            <a:endParaRPr b="0">
              <a:latin typeface="PT Sans"/>
              <a:ea typeface="PT Sans"/>
              <a:cs typeface="PT Sans"/>
              <a:sym typeface="PT Sans"/>
            </a:endParaRPr>
          </a:p>
          <a:p>
            <a:pPr marL="0" lvl="0" indent="0" algn="ctr" rtl="0">
              <a:lnSpc>
                <a:spcPct val="100000"/>
              </a:lnSpc>
              <a:spcBef>
                <a:spcPts val="0"/>
              </a:spcBef>
              <a:spcAft>
                <a:spcPts val="0"/>
              </a:spcAft>
              <a:buClr>
                <a:srgbClr val="000000"/>
              </a:buClr>
              <a:buSzPts val="1100"/>
              <a:buFont typeface="Arial"/>
              <a:buNone/>
            </a:pPr>
            <a:r>
              <a:rPr lang="en" b="0">
                <a:latin typeface="PT Sans"/>
                <a:ea typeface="PT Sans"/>
                <a:cs typeface="PT Sans"/>
                <a:sym typeface="PT Sans"/>
              </a:rPr>
              <a:t>Graph Convolutional Neural Networks</a:t>
            </a:r>
            <a:endParaRPr/>
          </a:p>
        </p:txBody>
      </p:sp>
      <p:sp>
        <p:nvSpPr>
          <p:cNvPr id="281" name="Google Shape;281;p55"/>
          <p:cNvSpPr txBox="1">
            <a:spLocks noGrp="1"/>
          </p:cNvSpPr>
          <p:nvPr>
            <p:ph type="body" idx="1"/>
          </p:nvPr>
        </p:nvSpPr>
        <p:spPr>
          <a:xfrm>
            <a:off x="288697" y="3029821"/>
            <a:ext cx="8573400" cy="14655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6C92"/>
              </a:buClr>
              <a:buSzPts val="2000"/>
              <a:buNone/>
            </a:pPr>
            <a:endParaRPr>
              <a:latin typeface="Helvetica Neue"/>
              <a:ea typeface="Helvetica Neue"/>
              <a:cs typeface="Helvetica Neue"/>
              <a:sym typeface="Helvetica Neue"/>
            </a:endParaRPr>
          </a:p>
          <a:p>
            <a:pPr marL="0" lvl="0" indent="0" algn="ctr" rtl="0">
              <a:lnSpc>
                <a:spcPct val="90000"/>
              </a:lnSpc>
              <a:spcBef>
                <a:spcPts val="0"/>
              </a:spcBef>
              <a:spcAft>
                <a:spcPts val="0"/>
              </a:spcAft>
              <a:buClr>
                <a:srgbClr val="006C92"/>
              </a:buClr>
              <a:buSzPts val="2000"/>
              <a:buNone/>
            </a:pPr>
            <a:endParaRPr>
              <a:latin typeface="Helvetica Neue"/>
              <a:ea typeface="Helvetica Neue"/>
              <a:cs typeface="Helvetica Neue"/>
              <a:sym typeface="Helvetica Neue"/>
            </a:endParaRPr>
          </a:p>
          <a:p>
            <a:pPr marL="0" lvl="0" indent="0" algn="ctr" rtl="0">
              <a:lnSpc>
                <a:spcPct val="90000"/>
              </a:lnSpc>
              <a:spcBef>
                <a:spcPts val="0"/>
              </a:spcBef>
              <a:spcAft>
                <a:spcPts val="0"/>
              </a:spcAft>
              <a:buClr>
                <a:srgbClr val="006C92"/>
              </a:buClr>
              <a:buSzPts val="2000"/>
              <a:buNone/>
            </a:pPr>
            <a:endParaRPr>
              <a:latin typeface="Helvetica Neue"/>
              <a:ea typeface="Helvetica Neue"/>
              <a:cs typeface="Helvetica Neue"/>
              <a:sym typeface="Helvetica Neue"/>
            </a:endParaRPr>
          </a:p>
          <a:p>
            <a:pPr marL="0" lvl="0" indent="0" algn="ctr" rtl="0">
              <a:lnSpc>
                <a:spcPct val="90000"/>
              </a:lnSpc>
              <a:spcBef>
                <a:spcPts val="0"/>
              </a:spcBef>
              <a:spcAft>
                <a:spcPts val="0"/>
              </a:spcAft>
              <a:buClr>
                <a:srgbClr val="006C92"/>
              </a:buClr>
              <a:buSzPts val="2000"/>
              <a:buNone/>
            </a:pPr>
            <a:r>
              <a:rPr lang="en">
                <a:latin typeface="Helvetica Neue"/>
                <a:ea typeface="Helvetica Neue"/>
                <a:cs typeface="Helvetica Neue"/>
                <a:sym typeface="Helvetica Neue"/>
              </a:rPr>
              <a:t>Presenters: Zhiyao Yan, Sainan Liu, Gautam Nain</a:t>
            </a:r>
            <a:endParaRPr>
              <a:latin typeface="Helvetica Neue"/>
              <a:ea typeface="Helvetica Neue"/>
              <a:cs typeface="Helvetica Neue"/>
              <a:sym typeface="Helvetica Neue"/>
            </a:endParaRPr>
          </a:p>
          <a:p>
            <a:pPr marL="0" lvl="0" indent="0" algn="l" rtl="0">
              <a:lnSpc>
                <a:spcPct val="90000"/>
              </a:lnSpc>
              <a:spcBef>
                <a:spcPts val="0"/>
              </a:spcBef>
              <a:spcAft>
                <a:spcPts val="0"/>
              </a:spcAft>
              <a:buClr>
                <a:srgbClr val="006C92"/>
              </a:buClr>
              <a:buSzPts val="2000"/>
              <a:buNone/>
            </a:pPr>
            <a:endParaRPr>
              <a:latin typeface="Helvetica Neue"/>
              <a:ea typeface="Helvetica Neue"/>
              <a:cs typeface="Helvetica Neue"/>
              <a:sym typeface="Helvetica Neue"/>
            </a:endParaRPr>
          </a:p>
          <a:p>
            <a:pPr marL="0" lvl="0" indent="0" algn="ctr" rtl="0">
              <a:lnSpc>
                <a:spcPct val="90000"/>
              </a:lnSpc>
              <a:spcBef>
                <a:spcPts val="0"/>
              </a:spcBef>
              <a:spcAft>
                <a:spcPts val="0"/>
              </a:spcAft>
              <a:buClr>
                <a:srgbClr val="006C92"/>
              </a:buClr>
              <a:buSzPts val="2000"/>
              <a:buNone/>
            </a:pPr>
            <a:r>
              <a:rPr lang="en">
                <a:latin typeface="Helvetica Neue"/>
                <a:ea typeface="Helvetica Neue"/>
                <a:cs typeface="Helvetica Neue"/>
                <a:sym typeface="Helvetica Neue"/>
              </a:rPr>
              <a:t>Feb 18,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4"/>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Outline</a:t>
            </a:r>
            <a:endParaRPr b="0">
              <a:latin typeface="Helvetica Neue Light"/>
              <a:ea typeface="Helvetica Neue Light"/>
              <a:cs typeface="Helvetica Neue Light"/>
              <a:sym typeface="Helvetica Neue Light"/>
            </a:endParaRPr>
          </a:p>
        </p:txBody>
      </p:sp>
      <p:sp>
        <p:nvSpPr>
          <p:cNvPr id="377" name="Google Shape;377;p64"/>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378" name="Google Shape;378;p64"/>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10</a:t>
            </a:fld>
            <a:endParaRPr/>
          </a:p>
        </p:txBody>
      </p:sp>
      <p:sp>
        <p:nvSpPr>
          <p:cNvPr id="379" name="Google Shape;379;p64"/>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380" name="Google Shape;380;p64"/>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Motivation</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000000"/>
              </a:buClr>
              <a:buSzPts val="1800"/>
              <a:buFont typeface="Helvetica Neue Light"/>
              <a:buChar char="•"/>
            </a:pPr>
            <a:r>
              <a:rPr lang="en" sz="1800">
                <a:solidFill>
                  <a:srgbClr val="000000"/>
                </a:solidFill>
                <a:latin typeface="Helvetica Neue Light"/>
                <a:ea typeface="Helvetica Neue Light"/>
                <a:cs typeface="Helvetica Neue Light"/>
                <a:sym typeface="Helvetica Neue Light"/>
              </a:rPr>
              <a:t>Background:</a:t>
            </a:r>
            <a:endParaRPr sz="1800">
              <a:solidFill>
                <a:srgbClr val="000000"/>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Graph Definition</a:t>
            </a:r>
            <a:endParaRPr sz="1800">
              <a:solidFill>
                <a:srgbClr val="B7B7B7"/>
              </a:solidFill>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Spatial vs Spectral Domains</a:t>
            </a:r>
            <a:endParaRPr sz="1800">
              <a:solidFill>
                <a:srgbClr val="B7B7B7"/>
              </a:solidFill>
              <a:latin typeface="Helvetica Neue Light"/>
              <a:ea typeface="Helvetica Neue Light"/>
              <a:cs typeface="Helvetica Neue Light"/>
              <a:sym typeface="Helvetica Neue Light"/>
            </a:endParaRPr>
          </a:p>
          <a:p>
            <a:pPr marL="457200" lvl="0" indent="-342900" algn="l" rtl="0">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Challenges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Paper:</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DCNN</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GATs</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SyncSpecCNN </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Summary</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Takeaway &amp; References</a:t>
            </a:r>
            <a:endParaRPr sz="1800">
              <a:solidFill>
                <a:srgbClr val="B7B7B7"/>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5"/>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Spatial vs Spectral</a:t>
            </a:r>
            <a:endParaRPr b="0">
              <a:latin typeface="Helvetica Neue Light"/>
              <a:ea typeface="Helvetica Neue Light"/>
              <a:cs typeface="Helvetica Neue Light"/>
              <a:sym typeface="Helvetica Neue Light"/>
            </a:endParaRPr>
          </a:p>
        </p:txBody>
      </p:sp>
      <p:sp>
        <p:nvSpPr>
          <p:cNvPr id="386" name="Google Shape;386;p65"/>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387" name="Google Shape;387;p65"/>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11</a:t>
            </a:fld>
            <a:endParaRPr/>
          </a:p>
        </p:txBody>
      </p:sp>
      <p:sp>
        <p:nvSpPr>
          <p:cNvPr id="388" name="Google Shape;388;p65"/>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389" name="Google Shape;389;p65"/>
          <p:cNvSpPr txBox="1"/>
          <p:nvPr/>
        </p:nvSpPr>
        <p:spPr>
          <a:xfrm>
            <a:off x="497225" y="870175"/>
            <a:ext cx="8550000" cy="3845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Two major approaches to build Graph CNNs</a:t>
            </a:r>
            <a:endParaRPr sz="1800">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Spatial Domain:</a:t>
            </a:r>
            <a:endParaRPr sz="1800">
              <a:latin typeface="Helvetica Neue Light"/>
              <a:ea typeface="Helvetica Neue Light"/>
              <a:cs typeface="Helvetica Neue Light"/>
              <a:sym typeface="Helvetica Neue Light"/>
            </a:endParaRPr>
          </a:p>
          <a:p>
            <a:pPr marL="1371600" lvl="2"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Perform convolution in spatial domain similar to images (euclidean data) with shareable weight parameters</a:t>
            </a:r>
            <a:endParaRPr sz="1800">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Spectral Domain:</a:t>
            </a:r>
            <a:endParaRPr sz="1800">
              <a:latin typeface="Helvetica Neue Light"/>
              <a:ea typeface="Helvetica Neue Light"/>
              <a:cs typeface="Helvetica Neue Light"/>
              <a:sym typeface="Helvetica Neue Light"/>
            </a:endParaRPr>
          </a:p>
          <a:p>
            <a:pPr marL="1371600" lvl="2"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Convert Graph data to spectral domain data by using the eigenvectors of laplacian operator on the graph data and perform learning on the transformed data.</a:t>
            </a:r>
            <a:endParaRPr sz="1800">
              <a:latin typeface="Helvetica Neue Light"/>
              <a:ea typeface="Helvetica Neue Light"/>
              <a:cs typeface="Helvetica Neue Light"/>
              <a:sym typeface="Helvetica Neue Light"/>
            </a:endParaRPr>
          </a:p>
          <a:p>
            <a:pPr marL="1371600" lvl="0" indent="0" algn="l" rtl="0">
              <a:spcBef>
                <a:spcPts val="0"/>
              </a:spcBef>
              <a:spcAft>
                <a:spcPts val="0"/>
              </a:spcAft>
              <a:buNone/>
            </a:pPr>
            <a:r>
              <a:rPr lang="en"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6"/>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Spatial vs Spectral - 2D Image</a:t>
            </a:r>
            <a:endParaRPr b="0">
              <a:latin typeface="Helvetica Neue Light"/>
              <a:ea typeface="Helvetica Neue Light"/>
              <a:cs typeface="Helvetica Neue Light"/>
              <a:sym typeface="Helvetica Neue Light"/>
            </a:endParaRPr>
          </a:p>
        </p:txBody>
      </p:sp>
      <p:sp>
        <p:nvSpPr>
          <p:cNvPr id="395" name="Google Shape;395;p66"/>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396" name="Google Shape;396;p66"/>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12</a:t>
            </a:fld>
            <a:endParaRPr/>
          </a:p>
        </p:txBody>
      </p:sp>
      <p:sp>
        <p:nvSpPr>
          <p:cNvPr id="397" name="Google Shape;397;p66"/>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398" name="Google Shape;398;p66"/>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Convolution comparison: </a:t>
            </a:r>
            <a:endParaRPr sz="1800">
              <a:latin typeface="Helvetica Neue Light"/>
              <a:ea typeface="Helvetica Neue Light"/>
              <a:cs typeface="Helvetica Neue Light"/>
              <a:sym typeface="Helvetica Neue Light"/>
            </a:endParaRPr>
          </a:p>
        </p:txBody>
      </p:sp>
      <p:pic>
        <p:nvPicPr>
          <p:cNvPr id="399" name="Google Shape;399;p66"/>
          <p:cNvPicPr preferRelativeResize="0"/>
          <p:nvPr/>
        </p:nvPicPr>
        <p:blipFill>
          <a:blip r:embed="rId3">
            <a:alphaModFix/>
          </a:blip>
          <a:stretch>
            <a:fillRect/>
          </a:stretch>
        </p:blipFill>
        <p:spPr>
          <a:xfrm>
            <a:off x="969924" y="1363325"/>
            <a:ext cx="6802549" cy="3250850"/>
          </a:xfrm>
          <a:prstGeom prst="rect">
            <a:avLst/>
          </a:prstGeom>
          <a:noFill/>
          <a:ln>
            <a:noFill/>
          </a:ln>
        </p:spPr>
      </p:pic>
      <p:sp>
        <p:nvSpPr>
          <p:cNvPr id="400" name="Google Shape;400;p66"/>
          <p:cNvSpPr txBox="1"/>
          <p:nvPr/>
        </p:nvSpPr>
        <p:spPr>
          <a:xfrm>
            <a:off x="5867725" y="4544900"/>
            <a:ext cx="30963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Light"/>
                <a:ea typeface="Helvetica Neue Light"/>
                <a:cs typeface="Helvetica Neue Light"/>
                <a:sym typeface="Helvetica Neue Light"/>
              </a:rPr>
              <a:t>Borrowed from </a:t>
            </a:r>
            <a:r>
              <a:rPr lang="en" sz="1000" u="sng">
                <a:solidFill>
                  <a:schemeClr val="hlink"/>
                </a:solidFill>
                <a:latin typeface="Helvetica Neue Light"/>
                <a:ea typeface="Helvetica Neue Light"/>
                <a:cs typeface="Helvetica Neue Light"/>
                <a:sym typeface="Helvetica Neue Light"/>
                <a:hlinkClick r:id="rId4"/>
              </a:rPr>
              <a:t>Sidd Signal</a:t>
            </a:r>
            <a:endParaRPr sz="1000">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7"/>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Spatial Domain</a:t>
            </a:r>
            <a:endParaRPr b="0">
              <a:latin typeface="Helvetica Neue Light"/>
              <a:ea typeface="Helvetica Neue Light"/>
              <a:cs typeface="Helvetica Neue Light"/>
              <a:sym typeface="Helvetica Neue Light"/>
            </a:endParaRPr>
          </a:p>
        </p:txBody>
      </p:sp>
      <p:sp>
        <p:nvSpPr>
          <p:cNvPr id="406" name="Google Shape;406;p67"/>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407" name="Google Shape;407;p67"/>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13</a:t>
            </a:fld>
            <a:endParaRPr/>
          </a:p>
        </p:txBody>
      </p:sp>
      <p:sp>
        <p:nvSpPr>
          <p:cNvPr id="408" name="Google Shape;408;p67"/>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409" name="Google Shape;409;p67"/>
          <p:cNvSpPr txBox="1"/>
          <p:nvPr/>
        </p:nvSpPr>
        <p:spPr>
          <a:xfrm>
            <a:off x="7394613" y="4482600"/>
            <a:ext cx="2798700" cy="5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Light"/>
                <a:ea typeface="Helvetica Neue Light"/>
                <a:cs typeface="Helvetica Neue Light"/>
                <a:sym typeface="Helvetica Neue Light"/>
              </a:rPr>
              <a:t>Images borrowed from </a:t>
            </a:r>
            <a:r>
              <a:rPr lang="en" sz="1000" u="sng">
                <a:solidFill>
                  <a:schemeClr val="hlink"/>
                </a:solidFill>
                <a:latin typeface="Helvetica Neue Light"/>
                <a:ea typeface="Helvetica Neue Light"/>
                <a:cs typeface="Helvetica Neue Light"/>
                <a:sym typeface="Helvetica Neue Light"/>
                <a:hlinkClick r:id="rId3"/>
              </a:rPr>
              <a:t>Kipf</a:t>
            </a:r>
            <a:endParaRPr sz="1000">
              <a:latin typeface="Helvetica Neue Light"/>
              <a:ea typeface="Helvetica Neue Light"/>
              <a:cs typeface="Helvetica Neue Light"/>
              <a:sym typeface="Helvetica Neue Light"/>
            </a:endParaRPr>
          </a:p>
        </p:txBody>
      </p:sp>
      <p:sp>
        <p:nvSpPr>
          <p:cNvPr id="410" name="Google Shape;410;p67"/>
          <p:cNvSpPr txBox="1"/>
          <p:nvPr/>
        </p:nvSpPr>
        <p:spPr>
          <a:xfrm>
            <a:off x="75425" y="1084175"/>
            <a:ext cx="4957200" cy="59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Helvetica Neue Light"/>
                <a:ea typeface="Helvetica Neue Light"/>
                <a:cs typeface="Helvetica Neue Light"/>
                <a:sym typeface="Helvetica Neue Light"/>
              </a:rPr>
              <a:t>Standard CNN on Images:</a:t>
            </a:r>
            <a:endParaRPr sz="1800">
              <a:latin typeface="Helvetica Neue Light"/>
              <a:ea typeface="Helvetica Neue Light"/>
              <a:cs typeface="Helvetica Neue Light"/>
              <a:sym typeface="Helvetica Neue Light"/>
            </a:endParaRPr>
          </a:p>
        </p:txBody>
      </p:sp>
      <p:pic>
        <p:nvPicPr>
          <p:cNvPr id="411" name="Google Shape;411;p67"/>
          <p:cNvPicPr preferRelativeResize="0"/>
          <p:nvPr/>
        </p:nvPicPr>
        <p:blipFill>
          <a:blip r:embed="rId4">
            <a:alphaModFix/>
          </a:blip>
          <a:stretch>
            <a:fillRect/>
          </a:stretch>
        </p:blipFill>
        <p:spPr>
          <a:xfrm>
            <a:off x="489850" y="1468463"/>
            <a:ext cx="2312825" cy="2032975"/>
          </a:xfrm>
          <a:prstGeom prst="rect">
            <a:avLst/>
          </a:prstGeom>
          <a:noFill/>
          <a:ln>
            <a:noFill/>
          </a:ln>
        </p:spPr>
      </p:pic>
      <p:pic>
        <p:nvPicPr>
          <p:cNvPr id="412" name="Google Shape;412;p67"/>
          <p:cNvPicPr preferRelativeResize="0"/>
          <p:nvPr/>
        </p:nvPicPr>
        <p:blipFill>
          <a:blip r:embed="rId5">
            <a:alphaModFix/>
          </a:blip>
          <a:stretch>
            <a:fillRect/>
          </a:stretch>
        </p:blipFill>
        <p:spPr>
          <a:xfrm>
            <a:off x="250875" y="3626900"/>
            <a:ext cx="3760874" cy="417875"/>
          </a:xfrm>
          <a:prstGeom prst="rect">
            <a:avLst/>
          </a:prstGeom>
          <a:noFill/>
          <a:ln>
            <a:noFill/>
          </a:ln>
        </p:spPr>
      </p:pic>
      <p:sp>
        <p:nvSpPr>
          <p:cNvPr id="413" name="Google Shape;413;p67"/>
          <p:cNvSpPr txBox="1"/>
          <p:nvPr/>
        </p:nvSpPr>
        <p:spPr>
          <a:xfrm>
            <a:off x="199225" y="3292713"/>
            <a:ext cx="42507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Update Rule:</a:t>
            </a:r>
            <a:endParaRPr>
              <a:latin typeface="Helvetica Neue Light"/>
              <a:ea typeface="Helvetica Neue Light"/>
              <a:cs typeface="Helvetica Neue Light"/>
              <a:sym typeface="Helvetica Neue Light"/>
            </a:endParaRPr>
          </a:p>
        </p:txBody>
      </p:sp>
      <p:pic>
        <p:nvPicPr>
          <p:cNvPr id="414" name="Google Shape;414;p67"/>
          <p:cNvPicPr preferRelativeResize="0"/>
          <p:nvPr/>
        </p:nvPicPr>
        <p:blipFill>
          <a:blip r:embed="rId6">
            <a:alphaModFix/>
          </a:blip>
          <a:stretch>
            <a:fillRect/>
          </a:stretch>
        </p:blipFill>
        <p:spPr>
          <a:xfrm>
            <a:off x="4449924" y="3724600"/>
            <a:ext cx="4214502" cy="699775"/>
          </a:xfrm>
          <a:prstGeom prst="rect">
            <a:avLst/>
          </a:prstGeom>
          <a:noFill/>
          <a:ln>
            <a:noFill/>
          </a:ln>
        </p:spPr>
      </p:pic>
      <p:sp>
        <p:nvSpPr>
          <p:cNvPr id="415" name="Google Shape;415;p67"/>
          <p:cNvSpPr txBox="1"/>
          <p:nvPr/>
        </p:nvSpPr>
        <p:spPr>
          <a:xfrm>
            <a:off x="4401825" y="3408213"/>
            <a:ext cx="42507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Update Rule:</a:t>
            </a:r>
            <a:endParaRPr>
              <a:latin typeface="Helvetica Neue Light"/>
              <a:ea typeface="Helvetica Neue Light"/>
              <a:cs typeface="Helvetica Neue Light"/>
              <a:sym typeface="Helvetica Neue Light"/>
            </a:endParaRPr>
          </a:p>
        </p:txBody>
      </p:sp>
      <p:sp>
        <p:nvSpPr>
          <p:cNvPr id="416" name="Google Shape;416;p67"/>
          <p:cNvSpPr txBox="1"/>
          <p:nvPr/>
        </p:nvSpPr>
        <p:spPr>
          <a:xfrm>
            <a:off x="4401825" y="1056700"/>
            <a:ext cx="4250700" cy="49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Helvetica Neue Light"/>
                <a:ea typeface="Helvetica Neue Light"/>
                <a:cs typeface="Helvetica Neue Light"/>
                <a:sym typeface="Helvetica Neue Light"/>
              </a:rPr>
              <a:t>CNN on Graphs:</a:t>
            </a:r>
            <a:endParaRPr sz="1800">
              <a:latin typeface="Helvetica Neue Light"/>
              <a:ea typeface="Helvetica Neue Light"/>
              <a:cs typeface="Helvetica Neue Light"/>
              <a:sym typeface="Helvetica Neue Light"/>
            </a:endParaRPr>
          </a:p>
        </p:txBody>
      </p:sp>
      <p:pic>
        <p:nvPicPr>
          <p:cNvPr id="417" name="Google Shape;417;p67"/>
          <p:cNvPicPr preferRelativeResize="0"/>
          <p:nvPr/>
        </p:nvPicPr>
        <p:blipFill>
          <a:blip r:embed="rId7">
            <a:alphaModFix/>
          </a:blip>
          <a:stretch>
            <a:fillRect/>
          </a:stretch>
        </p:blipFill>
        <p:spPr>
          <a:xfrm>
            <a:off x="4508875" y="1450163"/>
            <a:ext cx="3327550" cy="206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Spectral Domain -1D Case</a:t>
            </a:r>
            <a:endParaRPr b="0">
              <a:latin typeface="Helvetica Neue Light"/>
              <a:ea typeface="Helvetica Neue Light"/>
              <a:cs typeface="Helvetica Neue Light"/>
              <a:sym typeface="Helvetica Neue Light"/>
            </a:endParaRPr>
          </a:p>
        </p:txBody>
      </p:sp>
      <p:sp>
        <p:nvSpPr>
          <p:cNvPr id="423" name="Google Shape;423;p68"/>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424" name="Google Shape;424;p68"/>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14</a:t>
            </a:fld>
            <a:endParaRPr/>
          </a:p>
        </p:txBody>
      </p:sp>
      <p:sp>
        <p:nvSpPr>
          <p:cNvPr id="425" name="Google Shape;425;p68"/>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426" name="Google Shape;426;p68"/>
          <p:cNvSpPr txBox="1"/>
          <p:nvPr/>
        </p:nvSpPr>
        <p:spPr>
          <a:xfrm>
            <a:off x="489850" y="715200"/>
            <a:ext cx="5314500" cy="2855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Frequency Space</a:t>
            </a:r>
            <a:endParaRPr sz="1800">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We can use the Fourier basis to transform the image to frequency space.</a:t>
            </a:r>
            <a:endParaRPr sz="1800">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The Frequency space data provides us with a different representation of our Image data</a:t>
            </a:r>
            <a:endParaRPr sz="1800">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This new representation can be used to learn different sets of features for the image data.</a:t>
            </a:r>
            <a:endParaRPr sz="1800">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Row vectors of    forms the fourier basis</a:t>
            </a:r>
            <a:endParaRPr sz="1800">
              <a:latin typeface="Helvetica Neue Light"/>
              <a:ea typeface="Helvetica Neue Light"/>
              <a:cs typeface="Helvetica Neue Light"/>
              <a:sym typeface="Helvetica Neue Light"/>
            </a:endParaRPr>
          </a:p>
        </p:txBody>
      </p:sp>
      <p:pic>
        <p:nvPicPr>
          <p:cNvPr id="427" name="Google Shape;427;p68"/>
          <p:cNvPicPr preferRelativeResize="0"/>
          <p:nvPr/>
        </p:nvPicPr>
        <p:blipFill>
          <a:blip r:embed="rId3">
            <a:alphaModFix/>
          </a:blip>
          <a:stretch>
            <a:fillRect/>
          </a:stretch>
        </p:blipFill>
        <p:spPr>
          <a:xfrm>
            <a:off x="2864000" y="4226500"/>
            <a:ext cx="1309125" cy="402805"/>
          </a:xfrm>
          <a:prstGeom prst="rect">
            <a:avLst/>
          </a:prstGeom>
          <a:noFill/>
          <a:ln>
            <a:noFill/>
          </a:ln>
        </p:spPr>
      </p:pic>
      <p:pic>
        <p:nvPicPr>
          <p:cNvPr id="428" name="Google Shape;428;p68" descr="\mathcal{B}=\begin{bmatrix}1&amp;1&amp;1&amp; ... &amp; 1\\ 1&amp;e^{-j\frac{2\pi}{N}(1)(1)}&amp;e^{-j\frac{2\pi}{N}(1)(2)}&amp;...&amp;e^{-j\frac{2\pi}{N}(1)(N-1)}\\&#10;1&amp; e^{-j\frac{2\pi}{N}(2)(1)}&amp;e^{-j\frac{2\pi}{N}(2)(2)}&amp;...&amp;e^{-j\frac{2\pi}{N}(2)(N-1)}\\&#10;1&amp; e^{-j\frac{2\pi}{N}(3)(1)}&amp;e^{-j\frac{2\pi}{N}(3)(2)}&amp;...&amp;e^{-j\frac{2\pi}{N}(3)(N-1)}\\&#10;...&amp;...&amp;...&amp;...&amp;...\\&#10;1&amp;e^{-j\frac{2\pi}{N}(K)(1)}&amp;e^{-j\frac{2\pi}{N}(K)(2)}&amp;...&amp;e^{-j\frac{2\pi}{N}(K)(N-1)}\\&#10;&#10;\end{bmatrix}" title="MathEquation,#000000"/>
          <p:cNvPicPr preferRelativeResize="0"/>
          <p:nvPr/>
        </p:nvPicPr>
        <p:blipFill>
          <a:blip r:embed="rId4">
            <a:alphaModFix/>
          </a:blip>
          <a:stretch>
            <a:fillRect/>
          </a:stretch>
        </p:blipFill>
        <p:spPr>
          <a:xfrm>
            <a:off x="5804350" y="1320425"/>
            <a:ext cx="3272026" cy="1280190"/>
          </a:xfrm>
          <a:prstGeom prst="rect">
            <a:avLst/>
          </a:prstGeom>
          <a:noFill/>
          <a:ln>
            <a:noFill/>
          </a:ln>
        </p:spPr>
      </p:pic>
      <p:pic>
        <p:nvPicPr>
          <p:cNvPr id="429" name="Google Shape;429;p68" descr="\mathcal{B}" title="MathEquation,#000000"/>
          <p:cNvPicPr preferRelativeResize="0"/>
          <p:nvPr/>
        </p:nvPicPr>
        <p:blipFill>
          <a:blip r:embed="rId5">
            <a:alphaModFix/>
          </a:blip>
          <a:stretch>
            <a:fillRect/>
          </a:stretch>
        </p:blipFill>
        <p:spPr>
          <a:xfrm>
            <a:off x="3056426" y="3323050"/>
            <a:ext cx="137300" cy="186575"/>
          </a:xfrm>
          <a:prstGeom prst="rect">
            <a:avLst/>
          </a:prstGeom>
          <a:noFill/>
          <a:ln>
            <a:noFill/>
          </a:ln>
        </p:spPr>
      </p:pic>
      <p:pic>
        <p:nvPicPr>
          <p:cNvPr id="430" name="Google Shape;430;p68" descr="b_k[n]=e^{j\frac{2\pi}{N}kn}" title="MathEquation,#000000"/>
          <p:cNvPicPr preferRelativeResize="0"/>
          <p:nvPr/>
        </p:nvPicPr>
        <p:blipFill>
          <a:blip r:embed="rId6">
            <a:alphaModFix/>
          </a:blip>
          <a:stretch>
            <a:fillRect/>
          </a:stretch>
        </p:blipFill>
        <p:spPr>
          <a:xfrm>
            <a:off x="1747302" y="3764900"/>
            <a:ext cx="1309122" cy="343638"/>
          </a:xfrm>
          <a:prstGeom prst="rect">
            <a:avLst/>
          </a:prstGeom>
          <a:noFill/>
          <a:ln>
            <a:noFill/>
          </a:ln>
        </p:spPr>
      </p:pic>
      <p:pic>
        <p:nvPicPr>
          <p:cNvPr id="431" name="Google Shape;431;p68" descr="\alpha[k]=\sum_{n}{x[n]e^{-j\frac{2\pi}{N}kn}}" title="MathEquation,#000000"/>
          <p:cNvPicPr preferRelativeResize="0"/>
          <p:nvPr/>
        </p:nvPicPr>
        <p:blipFill>
          <a:blip r:embed="rId7">
            <a:alphaModFix/>
          </a:blip>
          <a:stretch>
            <a:fillRect/>
          </a:stretch>
        </p:blipFill>
        <p:spPr>
          <a:xfrm>
            <a:off x="372800" y="4303150"/>
            <a:ext cx="2219140" cy="360600"/>
          </a:xfrm>
          <a:prstGeom prst="rect">
            <a:avLst/>
          </a:prstGeom>
          <a:noFill/>
          <a:ln>
            <a:noFill/>
          </a:ln>
        </p:spPr>
      </p:pic>
      <p:pic>
        <p:nvPicPr>
          <p:cNvPr id="432" name="Google Shape;432;p68"/>
          <p:cNvPicPr preferRelativeResize="0"/>
          <p:nvPr/>
        </p:nvPicPr>
        <p:blipFill>
          <a:blip r:embed="rId8">
            <a:alphaModFix/>
          </a:blip>
          <a:stretch>
            <a:fillRect/>
          </a:stretch>
        </p:blipFill>
        <p:spPr>
          <a:xfrm>
            <a:off x="4309925" y="3882925"/>
            <a:ext cx="4720250" cy="746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9"/>
          <p:cNvSpPr txBox="1"/>
          <p:nvPr/>
        </p:nvSpPr>
        <p:spPr>
          <a:xfrm>
            <a:off x="896600" y="2534225"/>
            <a:ext cx="4240500" cy="5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For Graphs the laplacian operator can be defined in terms of the incidence matrix as below:</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Where       is the incidence matrix and      is the laplacian matrix. Therefore, </a:t>
            </a:r>
            <a:endParaRPr>
              <a:latin typeface="Helvetica Neue"/>
              <a:ea typeface="Helvetica Neue"/>
              <a:cs typeface="Helvetica Neue"/>
              <a:sym typeface="Helvetica Neue"/>
            </a:endParaRPr>
          </a:p>
        </p:txBody>
      </p:sp>
      <p:sp>
        <p:nvSpPr>
          <p:cNvPr id="438" name="Google Shape;438;p69"/>
          <p:cNvSpPr txBox="1">
            <a:spLocks noGrp="1"/>
          </p:cNvSpPr>
          <p:nvPr>
            <p:ph type="title"/>
          </p:nvPr>
        </p:nvSpPr>
        <p:spPr>
          <a:xfrm>
            <a:off x="457200" y="69050"/>
            <a:ext cx="87450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Spectral Graph Theory </a:t>
            </a:r>
            <a:endParaRPr b="0">
              <a:latin typeface="Helvetica Neue Light"/>
              <a:ea typeface="Helvetica Neue Light"/>
              <a:cs typeface="Helvetica Neue Light"/>
              <a:sym typeface="Helvetica Neue Light"/>
            </a:endParaRPr>
          </a:p>
        </p:txBody>
      </p:sp>
      <p:sp>
        <p:nvSpPr>
          <p:cNvPr id="439" name="Google Shape;439;p69"/>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440" name="Google Shape;440;p69"/>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15</a:t>
            </a:fld>
            <a:endParaRPr/>
          </a:p>
        </p:txBody>
      </p:sp>
      <p:sp>
        <p:nvSpPr>
          <p:cNvPr id="441" name="Google Shape;441;p69"/>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442" name="Google Shape;442;p69"/>
          <p:cNvSpPr txBox="1"/>
          <p:nvPr/>
        </p:nvSpPr>
        <p:spPr>
          <a:xfrm>
            <a:off x="457200" y="666950"/>
            <a:ext cx="6306300" cy="54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Discrete Laplacian (Graphs)</a:t>
            </a:r>
            <a:endParaRPr sz="1800">
              <a:latin typeface="Helvetica Neue Light"/>
              <a:ea typeface="Helvetica Neue Light"/>
              <a:cs typeface="Helvetica Neue Light"/>
              <a:sym typeface="Helvetica Neue Light"/>
            </a:endParaRPr>
          </a:p>
        </p:txBody>
      </p:sp>
      <p:sp>
        <p:nvSpPr>
          <p:cNvPr id="443" name="Google Shape;443;p69"/>
          <p:cNvSpPr txBox="1"/>
          <p:nvPr/>
        </p:nvSpPr>
        <p:spPr>
          <a:xfrm>
            <a:off x="896600" y="1099900"/>
            <a:ext cx="4992300" cy="5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Laplacian of    is given by:</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Where      is the laplacian operator</a:t>
            </a:r>
            <a:endParaRPr>
              <a:latin typeface="Helvetica Neue"/>
              <a:ea typeface="Helvetica Neue"/>
              <a:cs typeface="Helvetica Neue"/>
              <a:sym typeface="Helvetica Neue"/>
            </a:endParaRPr>
          </a:p>
        </p:txBody>
      </p:sp>
      <p:pic>
        <p:nvPicPr>
          <p:cNvPr id="444" name="Google Shape;444;p69" descr="\mathcal{f}" title="MathEquation,#000000"/>
          <p:cNvPicPr preferRelativeResize="0"/>
          <p:nvPr/>
        </p:nvPicPr>
        <p:blipFill>
          <a:blip r:embed="rId3">
            <a:alphaModFix/>
          </a:blip>
          <a:stretch>
            <a:fillRect/>
          </a:stretch>
        </p:blipFill>
        <p:spPr>
          <a:xfrm>
            <a:off x="1985675" y="1210850"/>
            <a:ext cx="98350" cy="193377"/>
          </a:xfrm>
          <a:prstGeom prst="rect">
            <a:avLst/>
          </a:prstGeom>
          <a:noFill/>
          <a:ln>
            <a:noFill/>
          </a:ln>
        </p:spPr>
      </p:pic>
      <p:sp>
        <p:nvSpPr>
          <p:cNvPr id="445" name="Google Shape;445;p69"/>
          <p:cNvSpPr txBox="1"/>
          <p:nvPr/>
        </p:nvSpPr>
        <p:spPr>
          <a:xfrm>
            <a:off x="5228500" y="773175"/>
            <a:ext cx="2704200" cy="2083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Gradient in graphs is calculated by computing the differences (derivative for the discrete case) along the edges</a:t>
            </a:r>
            <a:endParaRPr>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The divergence operator for graphs can directly be given by the incidence matrix</a:t>
            </a:r>
            <a:endParaRPr>
              <a:latin typeface="Helvetica Neue Light"/>
              <a:ea typeface="Helvetica Neue Light"/>
              <a:cs typeface="Helvetica Neue Light"/>
              <a:sym typeface="Helvetica Neue Light"/>
            </a:endParaRPr>
          </a:p>
        </p:txBody>
      </p:sp>
      <p:pic>
        <p:nvPicPr>
          <p:cNvPr id="446" name="Google Shape;446;p69" descr="\mathcal{L}" title="MathEquation,#000000"/>
          <p:cNvPicPr preferRelativeResize="0"/>
          <p:nvPr/>
        </p:nvPicPr>
        <p:blipFill>
          <a:blip r:embed="rId4">
            <a:alphaModFix/>
          </a:blip>
          <a:stretch>
            <a:fillRect/>
          </a:stretch>
        </p:blipFill>
        <p:spPr>
          <a:xfrm>
            <a:off x="4041407" y="3480725"/>
            <a:ext cx="138518" cy="181099"/>
          </a:xfrm>
          <a:prstGeom prst="rect">
            <a:avLst/>
          </a:prstGeom>
          <a:noFill/>
          <a:ln>
            <a:noFill/>
          </a:ln>
        </p:spPr>
      </p:pic>
      <p:pic>
        <p:nvPicPr>
          <p:cNvPr id="447" name="Google Shape;447;p69" descr="K" title="MathEquation,#000000"/>
          <p:cNvPicPr preferRelativeResize="0"/>
          <p:nvPr/>
        </p:nvPicPr>
        <p:blipFill>
          <a:blip r:embed="rId5">
            <a:alphaModFix/>
          </a:blip>
          <a:stretch>
            <a:fillRect/>
          </a:stretch>
        </p:blipFill>
        <p:spPr>
          <a:xfrm>
            <a:off x="1574125" y="3480725"/>
            <a:ext cx="178424" cy="181104"/>
          </a:xfrm>
          <a:prstGeom prst="rect">
            <a:avLst/>
          </a:prstGeom>
          <a:noFill/>
          <a:ln>
            <a:noFill/>
          </a:ln>
        </p:spPr>
      </p:pic>
      <p:pic>
        <p:nvPicPr>
          <p:cNvPr id="448" name="Google Shape;448;p69" descr="\Delta" title="MathEquation,#000000"/>
          <p:cNvPicPr preferRelativeResize="0"/>
          <p:nvPr/>
        </p:nvPicPr>
        <p:blipFill>
          <a:blip r:embed="rId6">
            <a:alphaModFix/>
          </a:blip>
          <a:stretch>
            <a:fillRect/>
          </a:stretch>
        </p:blipFill>
        <p:spPr>
          <a:xfrm>
            <a:off x="1574114" y="2028824"/>
            <a:ext cx="178436" cy="193376"/>
          </a:xfrm>
          <a:prstGeom prst="rect">
            <a:avLst/>
          </a:prstGeom>
          <a:noFill/>
          <a:ln>
            <a:noFill/>
          </a:ln>
        </p:spPr>
      </p:pic>
      <p:pic>
        <p:nvPicPr>
          <p:cNvPr id="449" name="Google Shape;449;p69" descr="\Delta f = \underbrace{\nabla\cdot}_{div} (\underbrace{\nabla f}_{grad})" title="MathEquation,#000000"/>
          <p:cNvPicPr preferRelativeResize="0"/>
          <p:nvPr/>
        </p:nvPicPr>
        <p:blipFill>
          <a:blip r:embed="rId7">
            <a:alphaModFix/>
          </a:blip>
          <a:stretch>
            <a:fillRect/>
          </a:stretch>
        </p:blipFill>
        <p:spPr>
          <a:xfrm>
            <a:off x="1026852" y="1450225"/>
            <a:ext cx="1428972" cy="582300"/>
          </a:xfrm>
          <a:prstGeom prst="rect">
            <a:avLst/>
          </a:prstGeom>
          <a:noFill/>
          <a:ln>
            <a:noFill/>
          </a:ln>
        </p:spPr>
      </p:pic>
      <p:pic>
        <p:nvPicPr>
          <p:cNvPr id="450" name="Google Shape;450;p69" descr="\mathcal{L}f=K^TKf" title="MathEquation,#000000"/>
          <p:cNvPicPr preferRelativeResize="0"/>
          <p:nvPr/>
        </p:nvPicPr>
        <p:blipFill>
          <a:blip r:embed="rId8">
            <a:alphaModFix/>
          </a:blip>
          <a:stretch>
            <a:fillRect/>
          </a:stretch>
        </p:blipFill>
        <p:spPr>
          <a:xfrm>
            <a:off x="990554" y="3159575"/>
            <a:ext cx="1215770" cy="278100"/>
          </a:xfrm>
          <a:prstGeom prst="rect">
            <a:avLst/>
          </a:prstGeom>
          <a:noFill/>
          <a:ln>
            <a:noFill/>
          </a:ln>
        </p:spPr>
      </p:pic>
      <p:pic>
        <p:nvPicPr>
          <p:cNvPr id="451" name="Google Shape;451;p69" descr="\mathcal{L}=K^TK" title="MathEquation,#000000"/>
          <p:cNvPicPr preferRelativeResize="0"/>
          <p:nvPr/>
        </p:nvPicPr>
        <p:blipFill>
          <a:blip r:embed="rId9">
            <a:alphaModFix/>
          </a:blip>
          <a:stretch>
            <a:fillRect/>
          </a:stretch>
        </p:blipFill>
        <p:spPr>
          <a:xfrm>
            <a:off x="990550" y="3968550"/>
            <a:ext cx="1056774" cy="258900"/>
          </a:xfrm>
          <a:prstGeom prst="rect">
            <a:avLst/>
          </a:prstGeom>
          <a:noFill/>
          <a:ln>
            <a:noFill/>
          </a:ln>
        </p:spPr>
      </p:pic>
      <p:sp>
        <p:nvSpPr>
          <p:cNvPr id="452" name="Google Shape;452;p69"/>
          <p:cNvSpPr txBox="1"/>
          <p:nvPr/>
        </p:nvSpPr>
        <p:spPr>
          <a:xfrm>
            <a:off x="5137100" y="2965200"/>
            <a:ext cx="3781500" cy="5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I</a:t>
            </a:r>
            <a:r>
              <a:rPr lang="en">
                <a:latin typeface="Helvetica Neue Light"/>
                <a:ea typeface="Helvetica Neue Light"/>
                <a:cs typeface="Helvetica Neue Light"/>
                <a:sym typeface="Helvetica Neue Light"/>
              </a:rPr>
              <a:t>ncidence Matrix:</a:t>
            </a:r>
            <a:endParaRPr>
              <a:latin typeface="Helvetica Neue Light"/>
              <a:ea typeface="Helvetica Neue Light"/>
              <a:cs typeface="Helvetica Neue Light"/>
              <a:sym typeface="Helvetica Neue Light"/>
            </a:endParaRPr>
          </a:p>
          <a:p>
            <a:pPr marL="0" lvl="0" indent="457200" algn="l" rtl="0">
              <a:spcBef>
                <a:spcPts val="0"/>
              </a:spcBef>
              <a:spcAft>
                <a:spcPts val="0"/>
              </a:spcAft>
              <a:buNone/>
            </a:pPr>
            <a:r>
              <a:rPr lang="en">
                <a:latin typeface="Helvetica Neue Light"/>
                <a:ea typeface="Helvetica Neue Light"/>
                <a:cs typeface="Helvetica Neue Light"/>
                <a:sym typeface="Helvetica Neue Light"/>
              </a:rPr>
              <a:t>K is an mxn matrix where m is the number of edges and n is number of nodes/vertices </a:t>
            </a:r>
            <a:endParaRPr>
              <a:latin typeface="Helvetica Neue Light"/>
              <a:ea typeface="Helvetica Neue Light"/>
              <a:cs typeface="Helvetica Neue Light"/>
              <a:sym typeface="Helvetica Neue Light"/>
            </a:endParaRPr>
          </a:p>
        </p:txBody>
      </p:sp>
      <p:pic>
        <p:nvPicPr>
          <p:cNvPr id="453" name="Google Shape;453;p69" descr="K_{e,v} = \begin{cases}1 &amp; \text{if } e=(v,w) \text { and }v&lt;w\\&#10;-1 &amp; \text{if } e=(v,w) \text{ and } v&gt;w\\&#10;0 &amp; \text{otherwise.}\end{cases}" title="MathEquation,#000000"/>
          <p:cNvPicPr preferRelativeResize="0"/>
          <p:nvPr/>
        </p:nvPicPr>
        <p:blipFill>
          <a:blip r:embed="rId10">
            <a:alphaModFix/>
          </a:blip>
          <a:stretch>
            <a:fillRect/>
          </a:stretch>
        </p:blipFill>
        <p:spPr>
          <a:xfrm>
            <a:off x="5228500" y="3968550"/>
            <a:ext cx="3189526" cy="785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0"/>
          <p:cNvSpPr txBox="1">
            <a:spLocks noGrp="1"/>
          </p:cNvSpPr>
          <p:nvPr>
            <p:ph type="title"/>
          </p:nvPr>
        </p:nvSpPr>
        <p:spPr>
          <a:xfrm>
            <a:off x="457200" y="69050"/>
            <a:ext cx="87450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Spectral Graph Theory</a:t>
            </a:r>
            <a:endParaRPr b="0">
              <a:latin typeface="Helvetica Neue Light"/>
              <a:ea typeface="Helvetica Neue Light"/>
              <a:cs typeface="Helvetica Neue Light"/>
              <a:sym typeface="Helvetica Neue Light"/>
            </a:endParaRPr>
          </a:p>
        </p:txBody>
      </p:sp>
      <p:sp>
        <p:nvSpPr>
          <p:cNvPr id="459" name="Google Shape;459;p70"/>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460" name="Google Shape;460;p70"/>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16</a:t>
            </a:fld>
            <a:endParaRPr/>
          </a:p>
        </p:txBody>
      </p:sp>
      <p:sp>
        <p:nvSpPr>
          <p:cNvPr id="461" name="Google Shape;461;p70"/>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462" name="Google Shape;462;p70"/>
          <p:cNvPicPr preferRelativeResize="0"/>
          <p:nvPr/>
        </p:nvPicPr>
        <p:blipFill rotWithShape="1">
          <a:blip r:embed="rId3">
            <a:alphaModFix/>
          </a:blip>
          <a:srcRect t="41421" r="24874" b="5900"/>
          <a:stretch/>
        </p:blipFill>
        <p:spPr>
          <a:xfrm>
            <a:off x="1054050" y="1140607"/>
            <a:ext cx="4797002" cy="2498758"/>
          </a:xfrm>
          <a:prstGeom prst="rect">
            <a:avLst/>
          </a:prstGeom>
          <a:noFill/>
          <a:ln>
            <a:noFill/>
          </a:ln>
        </p:spPr>
      </p:pic>
      <p:sp>
        <p:nvSpPr>
          <p:cNvPr id="463" name="Google Shape;463;p70"/>
          <p:cNvSpPr txBox="1"/>
          <p:nvPr/>
        </p:nvSpPr>
        <p:spPr>
          <a:xfrm>
            <a:off x="457200" y="666950"/>
            <a:ext cx="6306300" cy="54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Graph Laplacian</a:t>
            </a:r>
            <a:endParaRPr sz="1800">
              <a:latin typeface="Helvetica Neue Light"/>
              <a:ea typeface="Helvetica Neue Light"/>
              <a:cs typeface="Helvetica Neue Light"/>
              <a:sym typeface="Helvetica Neue Light"/>
            </a:endParaRPr>
          </a:p>
        </p:txBody>
      </p:sp>
      <p:pic>
        <p:nvPicPr>
          <p:cNvPr id="464" name="Google Shape;464;p70"/>
          <p:cNvPicPr preferRelativeResize="0"/>
          <p:nvPr/>
        </p:nvPicPr>
        <p:blipFill rotWithShape="1">
          <a:blip r:embed="rId3">
            <a:alphaModFix/>
          </a:blip>
          <a:srcRect l="60978" t="1353" b="50633"/>
          <a:stretch/>
        </p:blipFill>
        <p:spPr>
          <a:xfrm>
            <a:off x="5610075" y="1406925"/>
            <a:ext cx="2151023" cy="1966126"/>
          </a:xfrm>
          <a:prstGeom prst="rect">
            <a:avLst/>
          </a:prstGeom>
          <a:noFill/>
          <a:ln>
            <a:noFill/>
          </a:ln>
        </p:spPr>
      </p:pic>
      <p:sp>
        <p:nvSpPr>
          <p:cNvPr id="465" name="Google Shape;465;p70"/>
          <p:cNvSpPr txBox="1"/>
          <p:nvPr/>
        </p:nvSpPr>
        <p:spPr>
          <a:xfrm>
            <a:off x="5541975" y="2531175"/>
            <a:ext cx="450000" cy="2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p:txBody>
      </p:sp>
      <p:sp>
        <p:nvSpPr>
          <p:cNvPr id="466" name="Google Shape;466;p70"/>
          <p:cNvSpPr txBox="1"/>
          <p:nvPr/>
        </p:nvSpPr>
        <p:spPr>
          <a:xfrm>
            <a:off x="5639400" y="4331825"/>
            <a:ext cx="3095400" cy="4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Light"/>
                <a:ea typeface="Helvetica Neue Light"/>
                <a:cs typeface="Helvetica Neue Light"/>
                <a:sym typeface="Helvetica Neue Light"/>
              </a:rPr>
              <a:t>Borrowed from </a:t>
            </a:r>
            <a:r>
              <a:rPr lang="en" sz="1000" u="sng">
                <a:solidFill>
                  <a:srgbClr val="0000FF"/>
                </a:solidFill>
                <a:latin typeface="Helvetica Neue Light"/>
                <a:ea typeface="Helvetica Neue Light"/>
                <a:cs typeface="Helvetica Neue Light"/>
                <a:sym typeface="Helvetica Neue Light"/>
                <a:hlinkClick r:id="rId4"/>
              </a:rPr>
              <a:t>Yi Li</a:t>
            </a:r>
            <a:endParaRPr sz="1000">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1"/>
          <p:cNvSpPr txBox="1">
            <a:spLocks noGrp="1"/>
          </p:cNvSpPr>
          <p:nvPr>
            <p:ph type="title"/>
          </p:nvPr>
        </p:nvSpPr>
        <p:spPr>
          <a:xfrm>
            <a:off x="457200" y="69050"/>
            <a:ext cx="87450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Spectral Graph Theory </a:t>
            </a:r>
            <a:endParaRPr b="0">
              <a:latin typeface="Helvetica Neue Light"/>
              <a:ea typeface="Helvetica Neue Light"/>
              <a:cs typeface="Helvetica Neue Light"/>
              <a:sym typeface="Helvetica Neue Light"/>
            </a:endParaRPr>
          </a:p>
        </p:txBody>
      </p:sp>
      <p:sp>
        <p:nvSpPr>
          <p:cNvPr id="472" name="Google Shape;472;p71"/>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473" name="Google Shape;473;p71"/>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17</a:t>
            </a:fld>
            <a:endParaRPr/>
          </a:p>
        </p:txBody>
      </p:sp>
      <p:sp>
        <p:nvSpPr>
          <p:cNvPr id="474" name="Google Shape;474;p71"/>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475" name="Google Shape;475;p71"/>
          <p:cNvSpPr txBox="1"/>
          <p:nvPr/>
        </p:nvSpPr>
        <p:spPr>
          <a:xfrm>
            <a:off x="457200" y="666950"/>
            <a:ext cx="6306300" cy="54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Graph Laplacian - Example</a:t>
            </a:r>
            <a:endParaRPr sz="1800">
              <a:latin typeface="Helvetica Neue Light"/>
              <a:ea typeface="Helvetica Neue Light"/>
              <a:cs typeface="Helvetica Neue Light"/>
              <a:sym typeface="Helvetica Neue Light"/>
            </a:endParaRPr>
          </a:p>
        </p:txBody>
      </p:sp>
      <p:pic>
        <p:nvPicPr>
          <p:cNvPr id="476" name="Google Shape;476;p71"/>
          <p:cNvPicPr preferRelativeResize="0"/>
          <p:nvPr/>
        </p:nvPicPr>
        <p:blipFill>
          <a:blip r:embed="rId3">
            <a:alphaModFix/>
          </a:blip>
          <a:stretch>
            <a:fillRect/>
          </a:stretch>
        </p:blipFill>
        <p:spPr>
          <a:xfrm>
            <a:off x="1602325" y="1091300"/>
            <a:ext cx="5732316" cy="32830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2"/>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Spectral Graph Theory</a:t>
            </a:r>
            <a:endParaRPr b="0">
              <a:latin typeface="Helvetica Neue Light"/>
              <a:ea typeface="Helvetica Neue Light"/>
              <a:cs typeface="Helvetica Neue Light"/>
              <a:sym typeface="Helvetica Neue Light"/>
            </a:endParaRPr>
          </a:p>
        </p:txBody>
      </p:sp>
      <p:sp>
        <p:nvSpPr>
          <p:cNvPr id="482" name="Google Shape;482;p72"/>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483" name="Google Shape;483;p72"/>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18</a:t>
            </a:fld>
            <a:endParaRPr/>
          </a:p>
        </p:txBody>
      </p:sp>
      <p:sp>
        <p:nvSpPr>
          <p:cNvPr id="484" name="Google Shape;484;p72"/>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485" name="Google Shape;485;p72"/>
          <p:cNvPicPr preferRelativeResize="0"/>
          <p:nvPr/>
        </p:nvPicPr>
        <p:blipFill>
          <a:blip r:embed="rId3">
            <a:alphaModFix/>
          </a:blip>
          <a:stretch>
            <a:fillRect/>
          </a:stretch>
        </p:blipFill>
        <p:spPr>
          <a:xfrm>
            <a:off x="2792950" y="845525"/>
            <a:ext cx="6419375" cy="3929100"/>
          </a:xfrm>
          <a:prstGeom prst="rect">
            <a:avLst/>
          </a:prstGeom>
          <a:noFill/>
          <a:ln>
            <a:noFill/>
          </a:ln>
        </p:spPr>
      </p:pic>
      <p:sp>
        <p:nvSpPr>
          <p:cNvPr id="486" name="Google Shape;486;p72"/>
          <p:cNvSpPr txBox="1"/>
          <p:nvPr/>
        </p:nvSpPr>
        <p:spPr>
          <a:xfrm>
            <a:off x="457200" y="484925"/>
            <a:ext cx="8582700" cy="360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Spectral Decomposition</a:t>
            </a:r>
            <a:endParaRPr sz="1800">
              <a:latin typeface="Helvetica Neue Light"/>
              <a:ea typeface="Helvetica Neue Light"/>
              <a:cs typeface="Helvetica Neue Light"/>
              <a:sym typeface="Helvetica Neue Light"/>
            </a:endParaRPr>
          </a:p>
          <a:p>
            <a:pPr marL="914400" lvl="0" indent="0" algn="l" rtl="0">
              <a:spcBef>
                <a:spcPts val="0"/>
              </a:spcBef>
              <a:spcAft>
                <a:spcPts val="0"/>
              </a:spcAft>
              <a:buNone/>
            </a:pPr>
            <a:endParaRPr sz="1800">
              <a:latin typeface="Helvetica Neue Light"/>
              <a:ea typeface="Helvetica Neue Light"/>
              <a:cs typeface="Helvetica Neue Light"/>
              <a:sym typeface="Helvetica Neue Light"/>
            </a:endParaRPr>
          </a:p>
        </p:txBody>
      </p:sp>
      <p:sp>
        <p:nvSpPr>
          <p:cNvPr id="487" name="Google Shape;487;p72"/>
          <p:cNvSpPr txBox="1"/>
          <p:nvPr/>
        </p:nvSpPr>
        <p:spPr>
          <a:xfrm>
            <a:off x="7962675" y="4394600"/>
            <a:ext cx="3095400" cy="4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Light"/>
                <a:ea typeface="Helvetica Neue Light"/>
                <a:cs typeface="Helvetica Neue Light"/>
                <a:sym typeface="Helvetica Neue Light"/>
              </a:rPr>
              <a:t>Borrowed from Kipf</a:t>
            </a:r>
            <a:endParaRPr sz="1000">
              <a:latin typeface="Helvetica Neue Light"/>
              <a:ea typeface="Helvetica Neue Light"/>
              <a:cs typeface="Helvetica Neue Light"/>
              <a:sym typeface="Helvetica Neue Light"/>
            </a:endParaRPr>
          </a:p>
        </p:txBody>
      </p:sp>
      <p:sp>
        <p:nvSpPr>
          <p:cNvPr id="488" name="Google Shape;488;p72"/>
          <p:cNvSpPr txBox="1"/>
          <p:nvPr/>
        </p:nvSpPr>
        <p:spPr>
          <a:xfrm>
            <a:off x="40325" y="1152750"/>
            <a:ext cx="2655300" cy="21582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r>
              <a:rPr lang="en" sz="1800">
                <a:latin typeface="Helvetica Neue Light"/>
                <a:ea typeface="Helvetica Neue Light"/>
                <a:cs typeface="Helvetica Neue Light"/>
                <a:sym typeface="Helvetica Neue Light"/>
              </a:rPr>
              <a:t>The laplacian eigenbasis is a generalization of the classical fourier basis to non-Euclidean domains.</a:t>
            </a:r>
            <a:endParaRPr>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73"/>
          <p:cNvPicPr preferRelativeResize="0"/>
          <p:nvPr/>
        </p:nvPicPr>
        <p:blipFill>
          <a:blip r:embed="rId3">
            <a:alphaModFix/>
          </a:blip>
          <a:stretch>
            <a:fillRect/>
          </a:stretch>
        </p:blipFill>
        <p:spPr>
          <a:xfrm>
            <a:off x="1008975" y="937800"/>
            <a:ext cx="6207799" cy="3892700"/>
          </a:xfrm>
          <a:prstGeom prst="rect">
            <a:avLst/>
          </a:prstGeom>
          <a:noFill/>
          <a:ln>
            <a:noFill/>
          </a:ln>
        </p:spPr>
      </p:pic>
      <p:sp>
        <p:nvSpPr>
          <p:cNvPr id="494" name="Google Shape;494;p73"/>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495" name="Google Shape;495;p73"/>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19</a:t>
            </a:fld>
            <a:endParaRPr/>
          </a:p>
        </p:txBody>
      </p:sp>
      <p:sp>
        <p:nvSpPr>
          <p:cNvPr id="496" name="Google Shape;496;p73"/>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497" name="Google Shape;497;p73"/>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Spectral Graph Theory</a:t>
            </a:r>
            <a:endParaRPr b="0">
              <a:latin typeface="Helvetica Neue Light"/>
              <a:ea typeface="Helvetica Neue Light"/>
              <a:cs typeface="Helvetica Neue Light"/>
              <a:sym typeface="Helvetica Neue Light"/>
            </a:endParaRPr>
          </a:p>
        </p:txBody>
      </p:sp>
      <p:sp>
        <p:nvSpPr>
          <p:cNvPr id="498" name="Google Shape;498;p73"/>
          <p:cNvSpPr txBox="1"/>
          <p:nvPr/>
        </p:nvSpPr>
        <p:spPr>
          <a:xfrm>
            <a:off x="457200" y="666950"/>
            <a:ext cx="5123700" cy="360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Relation with Euclidean Spectral Analysis</a:t>
            </a:r>
            <a:endParaRPr sz="1800">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6"/>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Outline</a:t>
            </a:r>
            <a:endParaRPr b="0">
              <a:latin typeface="Helvetica Neue Light"/>
              <a:ea typeface="Helvetica Neue Light"/>
              <a:cs typeface="Helvetica Neue Light"/>
              <a:sym typeface="Helvetica Neue Light"/>
            </a:endParaRPr>
          </a:p>
        </p:txBody>
      </p:sp>
      <p:sp>
        <p:nvSpPr>
          <p:cNvPr id="287" name="Google Shape;287;p56"/>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fi" sz="1500" dirty="0">
                <a:solidFill>
                  <a:srgbClr val="FFFFFF"/>
                </a:solidFill>
              </a:rPr>
              <a:t>  Zhiyao Yan, Sainan Liu, Gautam Nain    </a:t>
            </a:r>
            <a:r>
              <a:rPr lang="fi" sz="1800" dirty="0">
                <a:solidFill>
                  <a:srgbClr val="FFFFFF"/>
                </a:solidFill>
              </a:rPr>
              <a:t> Lecture      -</a:t>
            </a:r>
          </a:p>
        </p:txBody>
      </p:sp>
      <p:sp>
        <p:nvSpPr>
          <p:cNvPr id="288" name="Google Shape;288;p56"/>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2</a:t>
            </a:fld>
            <a:endParaRPr/>
          </a:p>
        </p:txBody>
      </p:sp>
      <p:sp>
        <p:nvSpPr>
          <p:cNvPr id="289" name="Google Shape;289;p56"/>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290" name="Google Shape;290;p56"/>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Motivation</a:t>
            </a:r>
            <a:endParaRPr sz="1800" dirty="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Background:</a:t>
            </a:r>
            <a:endParaRPr sz="1800" dirty="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Graph Definition</a:t>
            </a:r>
            <a:endParaRPr sz="1800" dirty="0">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Spatial vs Spectral Domains</a:t>
            </a:r>
            <a:endParaRPr sz="1800" dirty="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Challenges</a:t>
            </a:r>
            <a:endParaRPr sz="1800" dirty="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Paper:</a:t>
            </a:r>
            <a:endParaRPr sz="1800" dirty="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DCNN</a:t>
            </a:r>
            <a:endParaRPr sz="1800" dirty="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GATs</a:t>
            </a:r>
            <a:endParaRPr sz="1800" dirty="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dirty="0" err="1">
                <a:latin typeface="Helvetica Neue Light"/>
                <a:ea typeface="Helvetica Neue Light"/>
                <a:cs typeface="Helvetica Neue Light"/>
                <a:sym typeface="Helvetica Neue Light"/>
              </a:rPr>
              <a:t>SyncSpecCNN</a:t>
            </a:r>
            <a:r>
              <a:rPr lang="en" sz="1800" dirty="0">
                <a:latin typeface="Helvetica Neue Light"/>
                <a:ea typeface="Helvetica Neue Light"/>
                <a:cs typeface="Helvetica Neue Light"/>
                <a:sym typeface="Helvetica Neue Light"/>
              </a:rPr>
              <a:t> </a:t>
            </a:r>
            <a:endParaRPr sz="1800" dirty="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Summary</a:t>
            </a:r>
            <a:endParaRPr sz="1800" dirty="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Takeaway &amp; References</a:t>
            </a:r>
            <a:endParaRPr sz="1800" dirty="0">
              <a:latin typeface="Helvetica Neue Light"/>
              <a:ea typeface="Helvetica Neue Light"/>
              <a:cs typeface="Helvetica Neue Light"/>
              <a:sym typeface="Helvetica Neue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4"/>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504" name="Google Shape;504;p74"/>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20</a:t>
            </a:fld>
            <a:endParaRPr/>
          </a:p>
        </p:txBody>
      </p:sp>
      <p:sp>
        <p:nvSpPr>
          <p:cNvPr id="505" name="Google Shape;505;p74"/>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506" name="Google Shape;506;p74"/>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Spectral Graph Theory</a:t>
            </a:r>
            <a:endParaRPr b="0">
              <a:latin typeface="Helvetica Neue Light"/>
              <a:ea typeface="Helvetica Neue Light"/>
              <a:cs typeface="Helvetica Neue Light"/>
              <a:sym typeface="Helvetica Neue Light"/>
            </a:endParaRPr>
          </a:p>
        </p:txBody>
      </p:sp>
      <p:sp>
        <p:nvSpPr>
          <p:cNvPr id="507" name="Google Shape;507;p74"/>
          <p:cNvSpPr txBox="1"/>
          <p:nvPr/>
        </p:nvSpPr>
        <p:spPr>
          <a:xfrm>
            <a:off x="457200" y="666950"/>
            <a:ext cx="5123700" cy="360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Relation with Standard Spectral Analysis</a:t>
            </a:r>
            <a:endParaRPr sz="1800">
              <a:latin typeface="Helvetica Neue Light"/>
              <a:ea typeface="Helvetica Neue Light"/>
              <a:cs typeface="Helvetica Neue Light"/>
              <a:sym typeface="Helvetica Neue Light"/>
            </a:endParaRPr>
          </a:p>
        </p:txBody>
      </p:sp>
      <p:pic>
        <p:nvPicPr>
          <p:cNvPr id="508" name="Google Shape;508;p74"/>
          <p:cNvPicPr preferRelativeResize="0"/>
          <p:nvPr/>
        </p:nvPicPr>
        <p:blipFill>
          <a:blip r:embed="rId3">
            <a:alphaModFix/>
          </a:blip>
          <a:stretch>
            <a:fillRect/>
          </a:stretch>
        </p:blipFill>
        <p:spPr>
          <a:xfrm>
            <a:off x="1025725" y="1027550"/>
            <a:ext cx="6851550" cy="1083375"/>
          </a:xfrm>
          <a:prstGeom prst="rect">
            <a:avLst/>
          </a:prstGeom>
          <a:noFill/>
          <a:ln>
            <a:noFill/>
          </a:ln>
        </p:spPr>
      </p:pic>
      <p:pic>
        <p:nvPicPr>
          <p:cNvPr id="509" name="Google Shape;509;p74"/>
          <p:cNvPicPr preferRelativeResize="0"/>
          <p:nvPr/>
        </p:nvPicPr>
        <p:blipFill>
          <a:blip r:embed="rId4">
            <a:alphaModFix/>
          </a:blip>
          <a:stretch>
            <a:fillRect/>
          </a:stretch>
        </p:blipFill>
        <p:spPr>
          <a:xfrm>
            <a:off x="950988" y="2263325"/>
            <a:ext cx="7440571" cy="22305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5"/>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Spectral Graph Theory</a:t>
            </a:r>
            <a:endParaRPr b="0">
              <a:latin typeface="Helvetica Neue Light"/>
              <a:ea typeface="Helvetica Neue Light"/>
              <a:cs typeface="Helvetica Neue Light"/>
              <a:sym typeface="Helvetica Neue Light"/>
            </a:endParaRPr>
          </a:p>
        </p:txBody>
      </p:sp>
      <p:sp>
        <p:nvSpPr>
          <p:cNvPr id="515" name="Google Shape;515;p75"/>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516" name="Google Shape;516;p75"/>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21</a:t>
            </a:fld>
            <a:endParaRPr/>
          </a:p>
        </p:txBody>
      </p:sp>
      <p:sp>
        <p:nvSpPr>
          <p:cNvPr id="517" name="Google Shape;517;p75"/>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518" name="Google Shape;518;p75"/>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Operate on “spectrum” of a matrix representing the graph (e.g. adjacency or Laplacian matrix)</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Char char="•"/>
            </a:pPr>
            <a:r>
              <a:rPr lang="en" sz="1800">
                <a:latin typeface="Helvetica Neue Light"/>
                <a:ea typeface="Helvetica Neue Light"/>
                <a:cs typeface="Helvetica Neue Light"/>
                <a:sym typeface="Helvetica Neue Light"/>
              </a:rPr>
              <a:t>L = D - A</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L - Laplacian matrix</a:t>
            </a:r>
            <a:endParaRPr sz="1800">
              <a:latin typeface="Helvetica Neue Light"/>
              <a:ea typeface="Helvetica Neue Light"/>
              <a:cs typeface="Helvetica Neue Light"/>
              <a:sym typeface="Helvetica Neue Light"/>
            </a:endParaRPr>
          </a:p>
          <a:p>
            <a:pPr marL="914400" lvl="0" indent="0" algn="l" rtl="0">
              <a:lnSpc>
                <a:spcPct val="100000"/>
              </a:lnSpc>
              <a:spcBef>
                <a:spcPts val="0"/>
              </a:spcBef>
              <a:spcAft>
                <a:spcPts val="0"/>
              </a:spcAft>
              <a:buNone/>
            </a:pPr>
            <a:r>
              <a:rPr lang="en" sz="1800">
                <a:latin typeface="Helvetica Neue Light"/>
                <a:ea typeface="Helvetica Neue Light"/>
                <a:cs typeface="Helvetica Neue Light"/>
                <a:sym typeface="Helvetica Neue Light"/>
              </a:rPr>
              <a:t>D - Degree matrix</a:t>
            </a:r>
            <a:endParaRPr sz="1800">
              <a:latin typeface="Helvetica Neue Light"/>
              <a:ea typeface="Helvetica Neue Light"/>
              <a:cs typeface="Helvetica Neue Light"/>
              <a:sym typeface="Helvetica Neue Light"/>
            </a:endParaRPr>
          </a:p>
          <a:p>
            <a:pPr marL="914400" lvl="0" indent="0" algn="l" rtl="0">
              <a:lnSpc>
                <a:spcPct val="100000"/>
              </a:lnSpc>
              <a:spcBef>
                <a:spcPts val="0"/>
              </a:spcBef>
              <a:spcAft>
                <a:spcPts val="0"/>
              </a:spcAft>
              <a:buNone/>
            </a:pPr>
            <a:r>
              <a:rPr lang="en" sz="1800">
                <a:latin typeface="Helvetica Neue Light"/>
                <a:ea typeface="Helvetica Neue Light"/>
                <a:cs typeface="Helvetica Neue Light"/>
                <a:sym typeface="Helvetica Neue Light"/>
              </a:rPr>
              <a:t>A - Adjacency matrix</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Char char="•"/>
            </a:pPr>
            <a:r>
              <a:rPr lang="en" sz="1800">
                <a:latin typeface="Helvetica Neue Light"/>
                <a:ea typeface="Helvetica Neue Light"/>
                <a:cs typeface="Helvetica Neue Light"/>
                <a:sym typeface="Helvetica Neue Light"/>
              </a:rPr>
              <a:t>Look at the eigenvectors and eigenvalues of the matrix</a:t>
            </a:r>
            <a:endParaRPr sz="1800">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6"/>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524" name="Google Shape;524;p76"/>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22</a:t>
            </a:fld>
            <a:endParaRPr/>
          </a:p>
        </p:txBody>
      </p:sp>
      <p:sp>
        <p:nvSpPr>
          <p:cNvPr id="525" name="Google Shape;525;p76"/>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526" name="Google Shape;526;p76"/>
          <p:cNvPicPr preferRelativeResize="0"/>
          <p:nvPr/>
        </p:nvPicPr>
        <p:blipFill rotWithShape="1">
          <a:blip r:embed="rId3">
            <a:alphaModFix/>
          </a:blip>
          <a:srcRect t="10770"/>
          <a:stretch/>
        </p:blipFill>
        <p:spPr>
          <a:xfrm>
            <a:off x="152400" y="635550"/>
            <a:ext cx="8809752" cy="3972900"/>
          </a:xfrm>
          <a:prstGeom prst="rect">
            <a:avLst/>
          </a:prstGeom>
          <a:noFill/>
          <a:ln>
            <a:noFill/>
          </a:ln>
        </p:spPr>
      </p:pic>
      <p:sp>
        <p:nvSpPr>
          <p:cNvPr id="527" name="Google Shape;527;p76"/>
          <p:cNvSpPr txBox="1"/>
          <p:nvPr/>
        </p:nvSpPr>
        <p:spPr>
          <a:xfrm>
            <a:off x="5585125" y="4524325"/>
            <a:ext cx="4987500" cy="5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Light"/>
                <a:ea typeface="Helvetica Neue Light"/>
                <a:cs typeface="Helvetica Neue Light"/>
                <a:sym typeface="Helvetica Neue Light"/>
              </a:rPr>
              <a:t>Image borrowed from Kipf</a:t>
            </a:r>
            <a:endParaRPr sz="1000">
              <a:latin typeface="Helvetica Neue Light"/>
              <a:ea typeface="Helvetica Neue Light"/>
              <a:cs typeface="Helvetica Neue Light"/>
              <a:sym typeface="Helvetica Neue Light"/>
            </a:endParaRPr>
          </a:p>
        </p:txBody>
      </p:sp>
      <p:sp>
        <p:nvSpPr>
          <p:cNvPr id="528" name="Google Shape;528;p76"/>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Spatial vs Spectral - A brief history</a:t>
            </a:r>
            <a:endParaRPr b="0">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7"/>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Outline</a:t>
            </a:r>
            <a:endParaRPr b="0">
              <a:latin typeface="Helvetica Neue Light"/>
              <a:ea typeface="Helvetica Neue Light"/>
              <a:cs typeface="Helvetica Neue Light"/>
              <a:sym typeface="Helvetica Neue Light"/>
            </a:endParaRPr>
          </a:p>
        </p:txBody>
      </p:sp>
      <p:sp>
        <p:nvSpPr>
          <p:cNvPr id="534" name="Google Shape;534;p77"/>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535" name="Google Shape;535;p77"/>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23</a:t>
            </a:fld>
            <a:endParaRPr/>
          </a:p>
        </p:txBody>
      </p:sp>
      <p:sp>
        <p:nvSpPr>
          <p:cNvPr id="536" name="Google Shape;536;p77"/>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537" name="Google Shape;537;p77"/>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Motivation</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Background:</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Graph Definition</a:t>
            </a:r>
            <a:endParaRPr sz="1800">
              <a:solidFill>
                <a:srgbClr val="B7B7B7"/>
              </a:solidFill>
              <a:latin typeface="Helvetica Neue Light"/>
              <a:ea typeface="Helvetica Neue Light"/>
              <a:cs typeface="Helvetica Neue Light"/>
              <a:sym typeface="Helvetica Neue Light"/>
            </a:endParaRPr>
          </a:p>
          <a:p>
            <a:pPr marL="914400" lvl="1" indent="-342900" algn="l" rtl="0">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Spatial vs Spectral Domains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Challenges</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Paper:</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DCNN</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GATs</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SyncSpecCNN </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Summary</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Takeaway &amp; References</a:t>
            </a:r>
            <a:endParaRPr sz="1800">
              <a:solidFill>
                <a:srgbClr val="B7B7B7"/>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8"/>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Challenges faced by Graph CNN:</a:t>
            </a:r>
            <a:endParaRPr b="0">
              <a:latin typeface="Helvetica Neue Light"/>
              <a:ea typeface="Helvetica Neue Light"/>
              <a:cs typeface="Helvetica Neue Light"/>
              <a:sym typeface="Helvetica Neue Light"/>
            </a:endParaRPr>
          </a:p>
        </p:txBody>
      </p:sp>
      <p:sp>
        <p:nvSpPr>
          <p:cNvPr id="543" name="Google Shape;543;p78"/>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544" name="Google Shape;544;p78"/>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24</a:t>
            </a:fld>
            <a:endParaRPr/>
          </a:p>
        </p:txBody>
      </p:sp>
      <p:sp>
        <p:nvSpPr>
          <p:cNvPr id="545" name="Google Shape;545;p78"/>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546" name="Google Shape;546;p78"/>
          <p:cNvSpPr txBox="1">
            <a:spLocks noGrp="1"/>
          </p:cNvSpPr>
          <p:nvPr>
            <p:ph type="body" idx="3"/>
          </p:nvPr>
        </p:nvSpPr>
        <p:spPr>
          <a:xfrm>
            <a:off x="457200" y="761125"/>
            <a:ext cx="84528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How to define compositionality on graphs (i.e. convolution, downsampling, and pooling on graphs) ?</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How to ensure generalizability across graphs?</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And how to make them numerically fast? (as standard CNNs)</a:t>
            </a:r>
            <a:endParaRPr sz="1800">
              <a:latin typeface="Helvetica Neue Light"/>
              <a:ea typeface="Helvetica Neue Light"/>
              <a:cs typeface="Helvetica Neue Light"/>
              <a:sym typeface="Helvetica Neue Light"/>
            </a:endParaRPr>
          </a:p>
        </p:txBody>
      </p:sp>
      <p:pic>
        <p:nvPicPr>
          <p:cNvPr id="547" name="Google Shape;547;p78"/>
          <p:cNvPicPr preferRelativeResize="0"/>
          <p:nvPr/>
        </p:nvPicPr>
        <p:blipFill>
          <a:blip r:embed="rId3">
            <a:alphaModFix/>
          </a:blip>
          <a:stretch>
            <a:fillRect/>
          </a:stretch>
        </p:blipFill>
        <p:spPr>
          <a:xfrm>
            <a:off x="4834143" y="2691750"/>
            <a:ext cx="4309856" cy="1973026"/>
          </a:xfrm>
          <a:prstGeom prst="rect">
            <a:avLst/>
          </a:prstGeom>
          <a:noFill/>
          <a:ln>
            <a:noFill/>
          </a:ln>
        </p:spPr>
      </p:pic>
      <p:pic>
        <p:nvPicPr>
          <p:cNvPr id="548" name="Google Shape;548;p78"/>
          <p:cNvPicPr preferRelativeResize="0"/>
          <p:nvPr/>
        </p:nvPicPr>
        <p:blipFill>
          <a:blip r:embed="rId4">
            <a:alphaModFix/>
          </a:blip>
          <a:stretch>
            <a:fillRect/>
          </a:stretch>
        </p:blipFill>
        <p:spPr>
          <a:xfrm>
            <a:off x="457200" y="2731300"/>
            <a:ext cx="4422024" cy="1973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9"/>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Outline</a:t>
            </a:r>
            <a:endParaRPr b="0">
              <a:latin typeface="Helvetica Neue Light"/>
              <a:ea typeface="Helvetica Neue Light"/>
              <a:cs typeface="Helvetica Neue Light"/>
              <a:sym typeface="Helvetica Neue Light"/>
            </a:endParaRPr>
          </a:p>
        </p:txBody>
      </p:sp>
      <p:sp>
        <p:nvSpPr>
          <p:cNvPr id="554" name="Google Shape;554;p79"/>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555" name="Google Shape;555;p79"/>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25</a:t>
            </a:fld>
            <a:endParaRPr/>
          </a:p>
        </p:txBody>
      </p:sp>
      <p:sp>
        <p:nvSpPr>
          <p:cNvPr id="556" name="Google Shape;556;p79"/>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557" name="Google Shape;557;p79"/>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Motivation</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Background:</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Graph Definition</a:t>
            </a:r>
            <a:endParaRPr sz="1800">
              <a:solidFill>
                <a:srgbClr val="B7B7B7"/>
              </a:solidFill>
              <a:latin typeface="Helvetica Neue Light"/>
              <a:ea typeface="Helvetica Neue Light"/>
              <a:cs typeface="Helvetica Neue Light"/>
              <a:sym typeface="Helvetica Neue Light"/>
            </a:endParaRPr>
          </a:p>
          <a:p>
            <a:pPr marL="914400" lvl="1" indent="-342900" algn="l" rtl="0">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Spatial vs Spectral Domains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Challenges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Paper:</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DCNN</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GATs</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SyncSpecCNN </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Summary</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Takeaway &amp; References</a:t>
            </a:r>
            <a:endParaRPr sz="1800">
              <a:solidFill>
                <a:srgbClr val="B7B7B7"/>
              </a:solidFill>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80"/>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DCNN-Graph Diffusion</a:t>
            </a:r>
            <a:endParaRPr b="0">
              <a:latin typeface="Helvetica Neue Light"/>
              <a:ea typeface="Helvetica Neue Light"/>
              <a:cs typeface="Helvetica Neue Light"/>
              <a:sym typeface="Helvetica Neue Light"/>
            </a:endParaRPr>
          </a:p>
        </p:txBody>
      </p:sp>
      <p:sp>
        <p:nvSpPr>
          <p:cNvPr id="563" name="Google Shape;563;p80"/>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564" name="Google Shape;564;p80"/>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26</a:t>
            </a:fld>
            <a:endParaRPr/>
          </a:p>
        </p:txBody>
      </p:sp>
      <p:sp>
        <p:nvSpPr>
          <p:cNvPr id="565" name="Google Shape;565;p80"/>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566" name="Google Shape;566;p80"/>
          <p:cNvPicPr preferRelativeResize="0"/>
          <p:nvPr/>
        </p:nvPicPr>
        <p:blipFill>
          <a:blip r:embed="rId3">
            <a:alphaModFix/>
          </a:blip>
          <a:stretch>
            <a:fillRect/>
          </a:stretch>
        </p:blipFill>
        <p:spPr>
          <a:xfrm>
            <a:off x="1951175" y="815326"/>
            <a:ext cx="5241650" cy="3835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1"/>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DCNN-Graph Diffusion</a:t>
            </a:r>
            <a:endParaRPr b="0">
              <a:latin typeface="Helvetica Neue Light"/>
              <a:ea typeface="Helvetica Neue Light"/>
              <a:cs typeface="Helvetica Neue Light"/>
              <a:sym typeface="Helvetica Neue Light"/>
            </a:endParaRPr>
          </a:p>
        </p:txBody>
      </p:sp>
      <p:sp>
        <p:nvSpPr>
          <p:cNvPr id="572" name="Google Shape;572;p81"/>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573" name="Google Shape;573;p81"/>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27</a:t>
            </a:fld>
            <a:endParaRPr/>
          </a:p>
        </p:txBody>
      </p:sp>
      <p:sp>
        <p:nvSpPr>
          <p:cNvPr id="574" name="Google Shape;574;p81"/>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575" name="Google Shape;575;p81"/>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Problems involving spreading/propagating along edges of a graph</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Information about neighbors of nodes can help classification of nodes or an entire graph</a:t>
            </a:r>
            <a:endParaRPr sz="18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2"/>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DCNN-Graph Diffusion</a:t>
            </a:r>
            <a:endParaRPr b="0">
              <a:latin typeface="Helvetica Neue Light"/>
              <a:ea typeface="Helvetica Neue Light"/>
              <a:cs typeface="Helvetica Neue Light"/>
              <a:sym typeface="Helvetica Neue Light"/>
            </a:endParaRPr>
          </a:p>
        </p:txBody>
      </p:sp>
      <p:sp>
        <p:nvSpPr>
          <p:cNvPr id="581" name="Google Shape;581;p82"/>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582" name="Google Shape;582;p82"/>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28</a:t>
            </a:fld>
            <a:endParaRPr/>
          </a:p>
        </p:txBody>
      </p:sp>
      <p:sp>
        <p:nvSpPr>
          <p:cNvPr id="583" name="Google Shape;583;p82"/>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584" name="Google Shape;584;p82"/>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Random walk</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PageRank</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Heat diffusion</a:t>
            </a:r>
            <a:endParaRPr sz="1800">
              <a:latin typeface="Helvetica Neue Light"/>
              <a:ea typeface="Helvetica Neue Light"/>
              <a:cs typeface="Helvetica Neue Light"/>
              <a:sym typeface="Helvetica Neue Light"/>
            </a:endParaRPr>
          </a:p>
        </p:txBody>
      </p:sp>
      <p:pic>
        <p:nvPicPr>
          <p:cNvPr id="585" name="Google Shape;585;p82"/>
          <p:cNvPicPr preferRelativeResize="0"/>
          <p:nvPr/>
        </p:nvPicPr>
        <p:blipFill>
          <a:blip r:embed="rId3">
            <a:alphaModFix/>
          </a:blip>
          <a:stretch>
            <a:fillRect/>
          </a:stretch>
        </p:blipFill>
        <p:spPr>
          <a:xfrm>
            <a:off x="6414000" y="230825"/>
            <a:ext cx="2461350" cy="2023125"/>
          </a:xfrm>
          <a:prstGeom prst="rect">
            <a:avLst/>
          </a:prstGeom>
          <a:noFill/>
          <a:ln>
            <a:noFill/>
          </a:ln>
        </p:spPr>
      </p:pic>
      <p:sp>
        <p:nvSpPr>
          <p:cNvPr id="586" name="Google Shape;586;p82"/>
          <p:cNvSpPr txBox="1"/>
          <p:nvPr/>
        </p:nvSpPr>
        <p:spPr>
          <a:xfrm>
            <a:off x="6989900" y="2046425"/>
            <a:ext cx="1199100" cy="6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PageRank</a:t>
            </a:r>
            <a:endParaRPr>
              <a:latin typeface="Helvetica Neue"/>
              <a:ea typeface="Helvetica Neue"/>
              <a:cs typeface="Helvetica Neue"/>
              <a:sym typeface="Helvetica Neue"/>
            </a:endParaRPr>
          </a:p>
        </p:txBody>
      </p:sp>
      <p:pic>
        <p:nvPicPr>
          <p:cNvPr id="587" name="Google Shape;587;p82"/>
          <p:cNvPicPr preferRelativeResize="0"/>
          <p:nvPr/>
        </p:nvPicPr>
        <p:blipFill>
          <a:blip r:embed="rId4">
            <a:alphaModFix/>
          </a:blip>
          <a:stretch>
            <a:fillRect/>
          </a:stretch>
        </p:blipFill>
        <p:spPr>
          <a:xfrm>
            <a:off x="6507375" y="2600013"/>
            <a:ext cx="1646300" cy="1851275"/>
          </a:xfrm>
          <a:prstGeom prst="rect">
            <a:avLst/>
          </a:prstGeom>
          <a:noFill/>
          <a:ln>
            <a:noFill/>
          </a:ln>
        </p:spPr>
      </p:pic>
      <p:sp>
        <p:nvSpPr>
          <p:cNvPr id="588" name="Google Shape;588;p82"/>
          <p:cNvSpPr txBox="1"/>
          <p:nvPr/>
        </p:nvSpPr>
        <p:spPr>
          <a:xfrm>
            <a:off x="6851250" y="4298875"/>
            <a:ext cx="14361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Random walk</a:t>
            </a:r>
            <a:endParaRPr>
              <a:latin typeface="Helvetica Neue"/>
              <a:ea typeface="Helvetica Neue"/>
              <a:cs typeface="Helvetica Neue"/>
              <a:sym typeface="Helvetica Neue"/>
            </a:endParaRPr>
          </a:p>
        </p:txBody>
      </p:sp>
      <p:pic>
        <p:nvPicPr>
          <p:cNvPr id="589" name="Google Shape;589;p82"/>
          <p:cNvPicPr preferRelativeResize="0"/>
          <p:nvPr/>
        </p:nvPicPr>
        <p:blipFill>
          <a:blip r:embed="rId5">
            <a:alphaModFix/>
          </a:blip>
          <a:stretch>
            <a:fillRect/>
          </a:stretch>
        </p:blipFill>
        <p:spPr>
          <a:xfrm>
            <a:off x="613775" y="2580450"/>
            <a:ext cx="4894530" cy="1890401"/>
          </a:xfrm>
          <a:prstGeom prst="rect">
            <a:avLst/>
          </a:prstGeom>
          <a:noFill/>
          <a:ln>
            <a:noFill/>
          </a:ln>
        </p:spPr>
      </p:pic>
      <p:sp>
        <p:nvSpPr>
          <p:cNvPr id="590" name="Google Shape;590;p82"/>
          <p:cNvSpPr txBox="1"/>
          <p:nvPr/>
        </p:nvSpPr>
        <p:spPr>
          <a:xfrm>
            <a:off x="2229550" y="4381375"/>
            <a:ext cx="19146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Heat diffusion</a:t>
            </a:r>
            <a:endParaRPr>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83"/>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DCNN-Heat Diffusion</a:t>
            </a:r>
            <a:endParaRPr b="0">
              <a:latin typeface="Helvetica Neue Light"/>
              <a:ea typeface="Helvetica Neue Light"/>
              <a:cs typeface="Helvetica Neue Light"/>
              <a:sym typeface="Helvetica Neue Light"/>
            </a:endParaRPr>
          </a:p>
        </p:txBody>
      </p:sp>
      <p:sp>
        <p:nvSpPr>
          <p:cNvPr id="596" name="Google Shape;596;p83"/>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597" name="Google Shape;597;p83"/>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29</a:t>
            </a:fld>
            <a:endParaRPr/>
          </a:p>
        </p:txBody>
      </p:sp>
      <p:sp>
        <p:nvSpPr>
          <p:cNvPr id="598" name="Google Shape;598;p83"/>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599" name="Google Shape;599;p83"/>
          <p:cNvPicPr preferRelativeResize="0"/>
          <p:nvPr/>
        </p:nvPicPr>
        <p:blipFill>
          <a:blip r:embed="rId3">
            <a:alphaModFix/>
          </a:blip>
          <a:stretch>
            <a:fillRect/>
          </a:stretch>
        </p:blipFill>
        <p:spPr>
          <a:xfrm>
            <a:off x="500231" y="1172125"/>
            <a:ext cx="3942000" cy="694775"/>
          </a:xfrm>
          <a:prstGeom prst="rect">
            <a:avLst/>
          </a:prstGeom>
          <a:noFill/>
          <a:ln>
            <a:noFill/>
          </a:ln>
        </p:spPr>
      </p:pic>
      <p:sp>
        <p:nvSpPr>
          <p:cNvPr id="600" name="Google Shape;600;p83"/>
          <p:cNvSpPr txBox="1"/>
          <p:nvPr/>
        </p:nvSpPr>
        <p:spPr>
          <a:xfrm>
            <a:off x="2846250" y="1824613"/>
            <a:ext cx="19812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u - temperature</a:t>
            </a: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x,y,z - coordinates</a:t>
            </a: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t - time</a:t>
            </a: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α - thermal diffusivity</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601" name="Google Shape;601;p83"/>
          <p:cNvPicPr preferRelativeResize="0"/>
          <p:nvPr/>
        </p:nvPicPr>
        <p:blipFill>
          <a:blip r:embed="rId4">
            <a:alphaModFix/>
          </a:blip>
          <a:stretch>
            <a:fillRect/>
          </a:stretch>
        </p:blipFill>
        <p:spPr>
          <a:xfrm>
            <a:off x="506552" y="1893703"/>
            <a:ext cx="1926880" cy="919625"/>
          </a:xfrm>
          <a:prstGeom prst="rect">
            <a:avLst/>
          </a:prstGeom>
          <a:noFill/>
          <a:ln>
            <a:noFill/>
          </a:ln>
        </p:spPr>
      </p:pic>
      <p:pic>
        <p:nvPicPr>
          <p:cNvPr id="602" name="Google Shape;602;p83"/>
          <p:cNvPicPr preferRelativeResize="0"/>
          <p:nvPr/>
        </p:nvPicPr>
        <p:blipFill>
          <a:blip r:embed="rId5">
            <a:alphaModFix/>
          </a:blip>
          <a:stretch>
            <a:fillRect/>
          </a:stretch>
        </p:blipFill>
        <p:spPr>
          <a:xfrm>
            <a:off x="5300351" y="362151"/>
            <a:ext cx="3142174" cy="1948950"/>
          </a:xfrm>
          <a:prstGeom prst="rect">
            <a:avLst/>
          </a:prstGeom>
          <a:noFill/>
          <a:ln>
            <a:noFill/>
          </a:ln>
        </p:spPr>
      </p:pic>
      <p:sp>
        <p:nvSpPr>
          <p:cNvPr id="603" name="Google Shape;603;p83"/>
          <p:cNvSpPr txBox="1"/>
          <p:nvPr/>
        </p:nvSpPr>
        <p:spPr>
          <a:xfrm>
            <a:off x="2956150" y="3554500"/>
            <a:ext cx="28014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ϕ - temperature</a:t>
            </a: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k - heat capacity</a:t>
            </a:r>
            <a:endParaRPr>
              <a:latin typeface="Helvetica Neue"/>
              <a:ea typeface="Helvetica Neue"/>
              <a:cs typeface="Helvetica Neue"/>
              <a:sym typeface="Helvetica Neue"/>
            </a:endParaRPr>
          </a:p>
        </p:txBody>
      </p:sp>
      <p:pic>
        <p:nvPicPr>
          <p:cNvPr id="604" name="Google Shape;604;p83"/>
          <p:cNvPicPr preferRelativeResize="0"/>
          <p:nvPr/>
        </p:nvPicPr>
        <p:blipFill>
          <a:blip r:embed="rId6">
            <a:alphaModFix/>
          </a:blip>
          <a:stretch>
            <a:fillRect/>
          </a:stretch>
        </p:blipFill>
        <p:spPr>
          <a:xfrm>
            <a:off x="524450" y="3506675"/>
            <a:ext cx="1981200" cy="654874"/>
          </a:xfrm>
          <a:prstGeom prst="rect">
            <a:avLst/>
          </a:prstGeom>
          <a:noFill/>
          <a:ln>
            <a:noFill/>
          </a:ln>
        </p:spPr>
      </p:pic>
      <p:pic>
        <p:nvPicPr>
          <p:cNvPr id="605" name="Google Shape;605;p83"/>
          <p:cNvPicPr preferRelativeResize="0"/>
          <p:nvPr/>
        </p:nvPicPr>
        <p:blipFill>
          <a:blip r:embed="rId7">
            <a:alphaModFix/>
          </a:blip>
          <a:stretch>
            <a:fillRect/>
          </a:stretch>
        </p:blipFill>
        <p:spPr>
          <a:xfrm>
            <a:off x="4903650" y="2974600"/>
            <a:ext cx="3941998" cy="1522520"/>
          </a:xfrm>
          <a:prstGeom prst="rect">
            <a:avLst/>
          </a:prstGeom>
          <a:noFill/>
          <a:ln>
            <a:noFill/>
          </a:ln>
        </p:spPr>
      </p:pic>
      <p:sp>
        <p:nvSpPr>
          <p:cNvPr id="606" name="Google Shape;606;p83"/>
          <p:cNvSpPr txBox="1"/>
          <p:nvPr/>
        </p:nvSpPr>
        <p:spPr>
          <a:xfrm>
            <a:off x="6264075" y="4358850"/>
            <a:ext cx="13224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heat diffusion</a:t>
            </a:r>
            <a:endParaRPr>
              <a:latin typeface="Helvetica Neue"/>
              <a:ea typeface="Helvetica Neue"/>
              <a:cs typeface="Helvetica Neue"/>
              <a:sym typeface="Helvetica Neue"/>
            </a:endParaRPr>
          </a:p>
        </p:txBody>
      </p:sp>
      <p:sp>
        <p:nvSpPr>
          <p:cNvPr id="607" name="Google Shape;607;p83"/>
          <p:cNvSpPr txBox="1"/>
          <p:nvPr/>
        </p:nvSpPr>
        <p:spPr>
          <a:xfrm>
            <a:off x="461675" y="685800"/>
            <a:ext cx="19269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Helvetica Neue"/>
                <a:ea typeface="Helvetica Neue"/>
                <a:cs typeface="Helvetica Neue"/>
                <a:sym typeface="Helvetica Neue"/>
              </a:rPr>
              <a:t>continuous </a:t>
            </a:r>
            <a:endParaRPr sz="2400" b="1">
              <a:latin typeface="Helvetica Neue"/>
              <a:ea typeface="Helvetica Neue"/>
              <a:cs typeface="Helvetica Neue"/>
              <a:sym typeface="Helvetica Neue"/>
            </a:endParaRPr>
          </a:p>
        </p:txBody>
      </p:sp>
      <p:sp>
        <p:nvSpPr>
          <p:cNvPr id="608" name="Google Shape;608;p83"/>
          <p:cNvSpPr txBox="1"/>
          <p:nvPr/>
        </p:nvSpPr>
        <p:spPr>
          <a:xfrm>
            <a:off x="385475" y="2941450"/>
            <a:ext cx="19269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Helvetica Neue"/>
                <a:ea typeface="Helvetica Neue"/>
                <a:cs typeface="Helvetica Neue"/>
                <a:sym typeface="Helvetica Neue"/>
              </a:rPr>
              <a:t>graph </a:t>
            </a:r>
            <a:endParaRPr sz="2400" b="1">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Outline</a:t>
            </a:r>
            <a:endParaRPr b="0">
              <a:latin typeface="Helvetica Neue Light"/>
              <a:ea typeface="Helvetica Neue Light"/>
              <a:cs typeface="Helvetica Neue Light"/>
              <a:sym typeface="Helvetica Neue Light"/>
            </a:endParaRPr>
          </a:p>
        </p:txBody>
      </p:sp>
      <p:sp>
        <p:nvSpPr>
          <p:cNvPr id="296" name="Google Shape;296;p57"/>
          <p:cNvSpPr txBox="1">
            <a:spLocks noGrp="1"/>
          </p:cNvSpPr>
          <p:nvPr>
            <p:ph type="body" idx="1"/>
          </p:nvPr>
        </p:nvSpPr>
        <p:spPr>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298" name="Google Shape;298;p57"/>
          <p:cNvSpPr txBox="1">
            <a:spLocks noGrp="1"/>
          </p:cNvSpPr>
          <p:nvPr>
            <p:ph type="body" idx="2"/>
          </p:nvPr>
        </p:nvSpPr>
        <p:spPr>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297" name="Google Shape;297;p57"/>
          <p:cNvSpPr txBox="1">
            <a:spLocks noGrp="1"/>
          </p:cNvSpPr>
          <p:nvPr>
            <p:ph type="sldNum" idx="12"/>
          </p:nvPr>
        </p:nvSpPr>
        <p:spPr>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3</a:t>
            </a:fld>
            <a:endParaRPr/>
          </a:p>
        </p:txBody>
      </p:sp>
      <p:sp>
        <p:nvSpPr>
          <p:cNvPr id="299" name="Google Shape;299;p57"/>
          <p:cNvSpPr txBox="1">
            <a:spLocks noGrp="1"/>
          </p:cNvSpPr>
          <p:nvPr>
            <p:ph type="body" idx="3"/>
          </p:nvPr>
        </p:nvSpPr>
        <p:spPr>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Motivation</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Background:</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Graph Definition</a:t>
            </a:r>
            <a:endParaRPr sz="1800">
              <a:solidFill>
                <a:srgbClr val="B7B7B7"/>
              </a:solidFill>
              <a:latin typeface="Helvetica Neue Light"/>
              <a:ea typeface="Helvetica Neue Light"/>
              <a:cs typeface="Helvetica Neue Light"/>
              <a:sym typeface="Helvetica Neue Light"/>
            </a:endParaRPr>
          </a:p>
          <a:p>
            <a:pPr marL="914400" lvl="1" indent="-342900" algn="l" rtl="0">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Spatial vs Spectral Domains</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Challenges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Paper:</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DCNN</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GATs</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SyncSpecCNN </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Summary</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Takeaway &amp; References</a:t>
            </a:r>
            <a:endParaRPr sz="1800">
              <a:solidFill>
                <a:srgbClr val="B7B7B7"/>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4"/>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DCNN-Heat Diffusion on Graph</a:t>
            </a:r>
            <a:endParaRPr b="0">
              <a:latin typeface="Helvetica Neue Light"/>
              <a:ea typeface="Helvetica Neue Light"/>
              <a:cs typeface="Helvetica Neue Light"/>
              <a:sym typeface="Helvetica Neue Light"/>
            </a:endParaRPr>
          </a:p>
        </p:txBody>
      </p:sp>
      <p:sp>
        <p:nvSpPr>
          <p:cNvPr id="614" name="Google Shape;614;p84"/>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615" name="Google Shape;615;p84"/>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30</a:t>
            </a:fld>
            <a:endParaRPr/>
          </a:p>
        </p:txBody>
      </p:sp>
      <p:sp>
        <p:nvSpPr>
          <p:cNvPr id="616" name="Google Shape;616;p84"/>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617" name="Google Shape;617;p84"/>
          <p:cNvSpPr txBox="1"/>
          <p:nvPr/>
        </p:nvSpPr>
        <p:spPr>
          <a:xfrm>
            <a:off x="2956150" y="3554500"/>
            <a:ext cx="28014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ϕ - temperature</a:t>
            </a: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k - heat capacity</a:t>
            </a:r>
            <a:endParaRPr>
              <a:latin typeface="Helvetica Neue"/>
              <a:ea typeface="Helvetica Neue"/>
              <a:cs typeface="Helvetica Neue"/>
              <a:sym typeface="Helvetica Neue"/>
            </a:endParaRPr>
          </a:p>
        </p:txBody>
      </p:sp>
      <p:pic>
        <p:nvPicPr>
          <p:cNvPr id="618" name="Google Shape;618;p84"/>
          <p:cNvPicPr preferRelativeResize="0"/>
          <p:nvPr/>
        </p:nvPicPr>
        <p:blipFill>
          <a:blip r:embed="rId3">
            <a:alphaModFix/>
          </a:blip>
          <a:stretch>
            <a:fillRect/>
          </a:stretch>
        </p:blipFill>
        <p:spPr>
          <a:xfrm>
            <a:off x="457188" y="4150450"/>
            <a:ext cx="1537200" cy="508113"/>
          </a:xfrm>
          <a:prstGeom prst="rect">
            <a:avLst/>
          </a:prstGeom>
          <a:noFill/>
          <a:ln>
            <a:noFill/>
          </a:ln>
        </p:spPr>
      </p:pic>
      <p:pic>
        <p:nvPicPr>
          <p:cNvPr id="619" name="Google Shape;619;p84"/>
          <p:cNvPicPr preferRelativeResize="0"/>
          <p:nvPr/>
        </p:nvPicPr>
        <p:blipFill>
          <a:blip r:embed="rId4">
            <a:alphaModFix/>
          </a:blip>
          <a:stretch>
            <a:fillRect/>
          </a:stretch>
        </p:blipFill>
        <p:spPr>
          <a:xfrm>
            <a:off x="4903650" y="2974600"/>
            <a:ext cx="3941998" cy="1522520"/>
          </a:xfrm>
          <a:prstGeom prst="rect">
            <a:avLst/>
          </a:prstGeom>
          <a:noFill/>
          <a:ln>
            <a:noFill/>
          </a:ln>
        </p:spPr>
      </p:pic>
      <p:sp>
        <p:nvSpPr>
          <p:cNvPr id="620" name="Google Shape;620;p84"/>
          <p:cNvSpPr txBox="1"/>
          <p:nvPr/>
        </p:nvSpPr>
        <p:spPr>
          <a:xfrm>
            <a:off x="6264075" y="4358850"/>
            <a:ext cx="13224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heat diffusion</a:t>
            </a:r>
            <a:endParaRPr>
              <a:latin typeface="Helvetica Neue"/>
              <a:ea typeface="Helvetica Neue"/>
              <a:cs typeface="Helvetica Neue"/>
              <a:sym typeface="Helvetica Neue"/>
            </a:endParaRPr>
          </a:p>
        </p:txBody>
      </p:sp>
      <p:pic>
        <p:nvPicPr>
          <p:cNvPr id="621" name="Google Shape;621;p84"/>
          <p:cNvPicPr preferRelativeResize="0"/>
          <p:nvPr/>
        </p:nvPicPr>
        <p:blipFill>
          <a:blip r:embed="rId5">
            <a:alphaModFix/>
          </a:blip>
          <a:stretch>
            <a:fillRect/>
          </a:stretch>
        </p:blipFill>
        <p:spPr>
          <a:xfrm>
            <a:off x="483575" y="819349"/>
            <a:ext cx="2576250" cy="2436250"/>
          </a:xfrm>
          <a:prstGeom prst="rect">
            <a:avLst/>
          </a:prstGeom>
          <a:noFill/>
          <a:ln>
            <a:noFill/>
          </a:ln>
        </p:spPr>
      </p:pic>
      <p:pic>
        <p:nvPicPr>
          <p:cNvPr id="622" name="Google Shape;622;p84"/>
          <p:cNvPicPr preferRelativeResize="0"/>
          <p:nvPr/>
        </p:nvPicPr>
        <p:blipFill>
          <a:blip r:embed="rId6">
            <a:alphaModFix/>
          </a:blip>
          <a:stretch>
            <a:fillRect/>
          </a:stretch>
        </p:blipFill>
        <p:spPr>
          <a:xfrm>
            <a:off x="559775" y="3250125"/>
            <a:ext cx="1414166" cy="654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5"/>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a:t>
            </a:r>
            <a:endParaRPr b="0">
              <a:latin typeface="Helvetica Neue Light"/>
              <a:ea typeface="Helvetica Neue Light"/>
              <a:cs typeface="Helvetica Neue Light"/>
              <a:sym typeface="Helvetica Neue Light"/>
            </a:endParaRPr>
          </a:p>
        </p:txBody>
      </p:sp>
      <p:sp>
        <p:nvSpPr>
          <p:cNvPr id="628" name="Google Shape;628;p85"/>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629" name="Google Shape;629;p85"/>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31</a:t>
            </a:fld>
            <a:endParaRPr/>
          </a:p>
        </p:txBody>
      </p:sp>
      <p:sp>
        <p:nvSpPr>
          <p:cNvPr id="630" name="Google Shape;630;p85"/>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631" name="Google Shape;631;p85"/>
          <p:cNvSpPr txBox="1">
            <a:spLocks noGrp="1"/>
          </p:cNvSpPr>
          <p:nvPr>
            <p:ph type="body" idx="3"/>
          </p:nvPr>
        </p:nvSpPr>
        <p:spPr>
          <a:xfrm>
            <a:off x="457200" y="761125"/>
            <a:ext cx="58122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sz="1800">
                <a:latin typeface="Helvetica Neue Light"/>
                <a:ea typeface="Helvetica Neue Light"/>
                <a:cs typeface="Helvetica Neue Light"/>
                <a:sym typeface="Helvetica Neue Light"/>
              </a:rPr>
              <a:t>Diffusion-Convolutional Neural Networks</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Char char="•"/>
            </a:pPr>
            <a:r>
              <a:rPr lang="en" sz="1800">
                <a:latin typeface="Helvetica Neue Light"/>
                <a:ea typeface="Helvetica Neue Light"/>
                <a:cs typeface="Helvetica Neue Light"/>
                <a:sym typeface="Helvetica Neue Light"/>
              </a:rPr>
              <a:t>Each node and edge in a graph is represented by some features X</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Char char="•"/>
            </a:pPr>
            <a:r>
              <a:rPr lang="en" sz="1800">
                <a:latin typeface="Helvetica Neue Light"/>
                <a:ea typeface="Helvetica Neue Light"/>
                <a:cs typeface="Helvetica Neue Light"/>
                <a:sym typeface="Helvetica Neue Light"/>
              </a:rPr>
              <a:t>Use the power series P of the transition matrix to model diffusion</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Char char="•"/>
            </a:pPr>
            <a:r>
              <a:rPr lang="en" sz="1800">
                <a:latin typeface="Helvetica Neue Light"/>
                <a:ea typeface="Helvetica Neue Light"/>
                <a:cs typeface="Helvetica Neue Light"/>
                <a:sym typeface="Helvetica Neue Light"/>
              </a:rPr>
              <a:t>Using the features X, power series P, and some learned weights W, we can propagate information through the graph</a:t>
            </a:r>
            <a:endParaRPr sz="1800">
              <a:latin typeface="Helvetica Neue Light"/>
              <a:ea typeface="Helvetica Neue Light"/>
              <a:cs typeface="Helvetica Neue Light"/>
              <a:sym typeface="Helvetica Neue Light"/>
            </a:endParaRPr>
          </a:p>
        </p:txBody>
      </p:sp>
      <p:pic>
        <p:nvPicPr>
          <p:cNvPr id="632" name="Google Shape;632;p85"/>
          <p:cNvPicPr preferRelativeResize="0"/>
          <p:nvPr/>
        </p:nvPicPr>
        <p:blipFill>
          <a:blip r:embed="rId3">
            <a:alphaModFix/>
          </a:blip>
          <a:stretch>
            <a:fillRect/>
          </a:stretch>
        </p:blipFill>
        <p:spPr>
          <a:xfrm>
            <a:off x="6490075" y="1001651"/>
            <a:ext cx="2277575" cy="318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6"/>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a:t>
            </a:r>
            <a:endParaRPr b="0">
              <a:latin typeface="Helvetica Neue Light"/>
              <a:ea typeface="Helvetica Neue Light"/>
              <a:cs typeface="Helvetica Neue Light"/>
              <a:sym typeface="Helvetica Neue Light"/>
            </a:endParaRPr>
          </a:p>
        </p:txBody>
      </p:sp>
      <p:sp>
        <p:nvSpPr>
          <p:cNvPr id="638" name="Google Shape;638;p86"/>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639" name="Google Shape;639;p86"/>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32</a:t>
            </a:fld>
            <a:endParaRPr/>
          </a:p>
        </p:txBody>
      </p:sp>
      <p:sp>
        <p:nvSpPr>
          <p:cNvPr id="640" name="Google Shape;640;p86"/>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641" name="Google Shape;641;p86"/>
          <p:cNvSpPr txBox="1"/>
          <p:nvPr/>
        </p:nvSpPr>
        <p:spPr>
          <a:xfrm>
            <a:off x="347275" y="1135700"/>
            <a:ext cx="3285000" cy="27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42" name="Google Shape;642;p86"/>
          <p:cNvSpPr txBox="1"/>
          <p:nvPr/>
        </p:nvSpPr>
        <p:spPr>
          <a:xfrm>
            <a:off x="362724" y="1119650"/>
            <a:ext cx="4885663" cy="35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Helvetica Neue"/>
                <a:ea typeface="Helvetica Neue"/>
                <a:cs typeface="Helvetica Neue"/>
                <a:sym typeface="Helvetica Neue"/>
              </a:rPr>
              <a:t>P:</a:t>
            </a:r>
            <a:r>
              <a:rPr lang="en" dirty="0">
                <a:latin typeface="Helvetica Neue"/>
                <a:ea typeface="Helvetica Neue"/>
                <a:cs typeface="Helvetica Neue"/>
                <a:sym typeface="Helvetica Neue"/>
              </a:rPr>
              <a:t> degree normalized transition matrix</a:t>
            </a: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 b="1" dirty="0">
                <a:latin typeface="Helvetica Neue"/>
                <a:ea typeface="Helvetica Neue"/>
                <a:cs typeface="Helvetica Neue"/>
                <a:sym typeface="Helvetica Neue"/>
              </a:rPr>
              <a:t>P</a:t>
            </a:r>
            <a:r>
              <a:rPr lang="en" b="1" baseline="30000" dirty="0">
                <a:latin typeface="Helvetica Neue"/>
                <a:ea typeface="Helvetica Neue"/>
                <a:cs typeface="Helvetica Neue"/>
                <a:sym typeface="Helvetica Neue"/>
              </a:rPr>
              <a:t>*</a:t>
            </a:r>
            <a:r>
              <a:rPr lang="en" dirty="0">
                <a:latin typeface="Helvetica Neue"/>
                <a:ea typeface="Helvetica Neue"/>
                <a:cs typeface="Helvetica Neue"/>
                <a:sym typeface="Helvetica Neue"/>
              </a:rPr>
              <a:t> = [</a:t>
            </a:r>
            <a:r>
              <a:rPr lang="en" b="1" dirty="0">
                <a:latin typeface="Helvetica Neue"/>
                <a:ea typeface="Helvetica Neue"/>
                <a:cs typeface="Helvetica Neue"/>
                <a:sym typeface="Helvetica Neue"/>
              </a:rPr>
              <a:t>P</a:t>
            </a:r>
            <a:r>
              <a:rPr lang="en" b="1" baseline="30000" dirty="0">
                <a:latin typeface="Helvetica Neue"/>
                <a:ea typeface="Helvetica Neue"/>
                <a:cs typeface="Helvetica Neue"/>
                <a:sym typeface="Helvetica Neue"/>
              </a:rPr>
              <a:t>1</a:t>
            </a:r>
            <a:r>
              <a:rPr lang="en" b="1" dirty="0">
                <a:latin typeface="Helvetica Neue"/>
                <a:ea typeface="Helvetica Neue"/>
                <a:cs typeface="Helvetica Neue"/>
                <a:sym typeface="Helvetica Neue"/>
              </a:rPr>
              <a:t>, P</a:t>
            </a:r>
            <a:r>
              <a:rPr lang="en" b="1" baseline="30000" dirty="0">
                <a:latin typeface="Helvetica Neue"/>
                <a:ea typeface="Helvetica Neue"/>
                <a:cs typeface="Helvetica Neue"/>
                <a:sym typeface="Helvetica Neue"/>
              </a:rPr>
              <a:t>2</a:t>
            </a:r>
            <a:r>
              <a:rPr lang="en" b="1" dirty="0">
                <a:latin typeface="Helvetica Neue"/>
                <a:ea typeface="Helvetica Neue"/>
                <a:cs typeface="Helvetica Neue"/>
                <a:sym typeface="Helvetica Neue"/>
              </a:rPr>
              <a:t>, …, P</a:t>
            </a:r>
            <a:r>
              <a:rPr lang="en" b="1" baseline="30000" dirty="0">
                <a:latin typeface="Helvetica Neue"/>
                <a:ea typeface="Helvetica Neue"/>
                <a:cs typeface="Helvetica Neue"/>
                <a:sym typeface="Helvetica Neue"/>
              </a:rPr>
              <a:t>H-1</a:t>
            </a:r>
            <a:r>
              <a:rPr lang="en" dirty="0">
                <a:latin typeface="Helvetica Neue"/>
                <a:ea typeface="Helvetica Neue"/>
                <a:cs typeface="Helvetica Neue"/>
                <a:sym typeface="Helvetica Neue"/>
              </a:rPr>
              <a:t>]</a:t>
            </a: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 dirty="0">
                <a:latin typeface="Helvetica Neue"/>
                <a:ea typeface="Helvetica Neue"/>
                <a:cs typeface="Helvetica Neue"/>
                <a:sym typeface="Helvetica Neue"/>
              </a:rPr>
              <a:t>P = D</a:t>
            </a:r>
            <a:r>
              <a:rPr lang="en" baseline="30000" dirty="0">
                <a:latin typeface="Helvetica Neue"/>
                <a:ea typeface="Helvetica Neue"/>
                <a:cs typeface="Helvetica Neue"/>
                <a:sym typeface="Helvetica Neue"/>
              </a:rPr>
              <a:t>-1</a:t>
            </a:r>
            <a:r>
              <a:rPr lang="en" dirty="0">
                <a:latin typeface="Helvetica Neue"/>
                <a:ea typeface="Helvetica Neue"/>
                <a:cs typeface="Helvetica Neue"/>
                <a:sym typeface="Helvetica Neue"/>
              </a:rPr>
              <a:t>A</a:t>
            </a: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 dirty="0">
                <a:latin typeface="Helvetica Neue"/>
                <a:ea typeface="Helvetica Neue"/>
                <a:cs typeface="Helvetica Neue"/>
                <a:sym typeface="Helvetica Neue"/>
              </a:rPr>
              <a:t>P</a:t>
            </a:r>
            <a:r>
              <a:rPr lang="en" baseline="30000" dirty="0">
                <a:latin typeface="Helvetica Neue"/>
                <a:ea typeface="Helvetica Neue"/>
                <a:cs typeface="Helvetica Neue"/>
                <a:sym typeface="Helvetica Neue"/>
              </a:rPr>
              <a:t>1</a:t>
            </a:r>
            <a:r>
              <a:rPr lang="en" dirty="0">
                <a:latin typeface="Helvetica Neue"/>
                <a:ea typeface="Helvetica Neue"/>
                <a:cs typeface="Helvetica Neue"/>
                <a:sym typeface="Helvetica Neue"/>
              </a:rPr>
              <a:t> = 	[0.5	, 0.5       	, 0.        	],</a:t>
            </a:r>
            <a:endParaRPr dirty="0">
              <a:latin typeface="Helvetica Neue"/>
              <a:ea typeface="Helvetica Neue"/>
              <a:cs typeface="Helvetica Neue"/>
              <a:sym typeface="Helvetica Neue"/>
            </a:endParaRPr>
          </a:p>
          <a:p>
            <a:pPr marL="0" lvl="0" indent="0" algn="l" rtl="0">
              <a:spcBef>
                <a:spcPts val="0"/>
              </a:spcBef>
              <a:spcAft>
                <a:spcPts val="0"/>
              </a:spcAft>
              <a:buClr>
                <a:srgbClr val="000000"/>
              </a:buClr>
              <a:buSzPts val="1100"/>
              <a:buFont typeface="Arial"/>
              <a:buNone/>
            </a:pPr>
            <a:r>
              <a:rPr lang="en" dirty="0">
                <a:latin typeface="Helvetica Neue"/>
                <a:ea typeface="Helvetica Neue"/>
                <a:cs typeface="Helvetica Neue"/>
                <a:sym typeface="Helvetica Neue"/>
              </a:rPr>
              <a:t>       	[0.333	, 0.333	, 0.333	],</a:t>
            </a:r>
            <a:endParaRPr dirty="0">
              <a:latin typeface="Helvetica Neue"/>
              <a:ea typeface="Helvetica Neue"/>
              <a:cs typeface="Helvetica Neue"/>
              <a:sym typeface="Helvetica Neue"/>
            </a:endParaRPr>
          </a:p>
          <a:p>
            <a:pPr marL="0" lvl="0" indent="0" algn="l" rtl="0">
              <a:spcBef>
                <a:spcPts val="0"/>
              </a:spcBef>
              <a:spcAft>
                <a:spcPts val="0"/>
              </a:spcAft>
              <a:buNone/>
            </a:pPr>
            <a:r>
              <a:rPr lang="en" dirty="0">
                <a:latin typeface="Helvetica Neue"/>
                <a:ea typeface="Helvetica Neue"/>
                <a:cs typeface="Helvetica Neue"/>
                <a:sym typeface="Helvetica Neue"/>
              </a:rPr>
              <a:t>       	[0.        	, 0.5       	, 0.5       	]</a:t>
            </a:r>
            <a:endParaRPr dirty="0">
              <a:latin typeface="Helvetica Neue"/>
              <a:ea typeface="Helvetica Neue"/>
              <a:cs typeface="Helvetica Neue"/>
              <a:sym typeface="Helvetica Neue"/>
            </a:endParaRPr>
          </a:p>
          <a:p>
            <a:pPr marL="0" lvl="0" indent="0" algn="l" rtl="0">
              <a:spcBef>
                <a:spcPts val="0"/>
              </a:spcBef>
              <a:spcAft>
                <a:spcPts val="0"/>
              </a:spcAft>
              <a:buNone/>
            </a:pPr>
            <a:r>
              <a:rPr lang="en" dirty="0">
                <a:latin typeface="Helvetica Neue"/>
                <a:ea typeface="Helvetica Neue"/>
                <a:cs typeface="Helvetica Neue"/>
                <a:sym typeface="Helvetica Neue"/>
              </a:rPr>
              <a:t>	</a:t>
            </a: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 dirty="0">
                <a:latin typeface="Helvetica Neue"/>
                <a:ea typeface="Helvetica Neue"/>
                <a:cs typeface="Helvetica Neue"/>
                <a:sym typeface="Helvetica Neue"/>
              </a:rPr>
              <a:t>P</a:t>
            </a:r>
            <a:r>
              <a:rPr lang="en" baseline="30000" dirty="0">
                <a:latin typeface="Helvetica Neue"/>
                <a:ea typeface="Helvetica Neue"/>
                <a:cs typeface="Helvetica Neue"/>
                <a:sym typeface="Helvetica Neue"/>
              </a:rPr>
              <a:t>2</a:t>
            </a:r>
            <a:r>
              <a:rPr lang="en" dirty="0">
                <a:latin typeface="Helvetica Neue"/>
                <a:ea typeface="Helvetica Neue"/>
                <a:cs typeface="Helvetica Neue"/>
                <a:sym typeface="Helvetica Neue"/>
              </a:rPr>
              <a:t> = 	[0.417	, 0.417	, 0.167	],</a:t>
            </a:r>
            <a:endParaRPr dirty="0">
              <a:latin typeface="Helvetica Neue"/>
              <a:ea typeface="Helvetica Neue"/>
              <a:cs typeface="Helvetica Neue"/>
              <a:sym typeface="Helvetica Neue"/>
            </a:endParaRPr>
          </a:p>
          <a:p>
            <a:pPr marL="0" lvl="0" indent="0" algn="l" rtl="0">
              <a:spcBef>
                <a:spcPts val="0"/>
              </a:spcBef>
              <a:spcAft>
                <a:spcPts val="0"/>
              </a:spcAft>
              <a:buNone/>
            </a:pPr>
            <a:r>
              <a:rPr lang="en" dirty="0">
                <a:latin typeface="Helvetica Neue"/>
                <a:ea typeface="Helvetica Neue"/>
                <a:cs typeface="Helvetica Neue"/>
                <a:sym typeface="Helvetica Neue"/>
              </a:rPr>
              <a:t>       	[0.278	, 0.444	, 0.278	],</a:t>
            </a:r>
            <a:endParaRPr dirty="0">
              <a:latin typeface="Helvetica Neue"/>
              <a:ea typeface="Helvetica Neue"/>
              <a:cs typeface="Helvetica Neue"/>
              <a:sym typeface="Helvetica Neue"/>
            </a:endParaRPr>
          </a:p>
          <a:p>
            <a:pPr marL="0" lvl="0" indent="0" algn="l" rtl="0">
              <a:spcBef>
                <a:spcPts val="0"/>
              </a:spcBef>
              <a:spcAft>
                <a:spcPts val="0"/>
              </a:spcAft>
              <a:buNone/>
            </a:pPr>
            <a:r>
              <a:rPr lang="en" dirty="0">
                <a:latin typeface="Helvetica Neue"/>
                <a:ea typeface="Helvetica Neue"/>
                <a:cs typeface="Helvetica Neue"/>
                <a:sym typeface="Helvetica Neue"/>
              </a:rPr>
              <a:t>       	[0.167	, 0.417	, 0.417	]</a:t>
            </a:r>
            <a:endParaRPr dirty="0">
              <a:latin typeface="Helvetica Neue"/>
              <a:ea typeface="Helvetica Neue"/>
              <a:cs typeface="Helvetica Neue"/>
              <a:sym typeface="Helvetica Neue"/>
            </a:endParaRPr>
          </a:p>
          <a:p>
            <a:pPr marL="0" lvl="0" indent="0" algn="l" rtl="0">
              <a:spcBef>
                <a:spcPts val="0"/>
              </a:spcBef>
              <a:spcAft>
                <a:spcPts val="0"/>
              </a:spcAft>
              <a:buClr>
                <a:srgbClr val="000000"/>
              </a:buClr>
              <a:buSzPts val="1100"/>
              <a:buFont typeface="Arial"/>
              <a:buNone/>
            </a:pP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endParaRPr dirty="0">
              <a:latin typeface="Helvetica Neue"/>
              <a:ea typeface="Helvetica Neue"/>
              <a:cs typeface="Helvetica Neue"/>
              <a:sym typeface="Helvetica Neue"/>
            </a:endParaRPr>
          </a:p>
        </p:txBody>
      </p:sp>
      <p:sp>
        <p:nvSpPr>
          <p:cNvPr id="643" name="Google Shape;643;p86"/>
          <p:cNvSpPr/>
          <p:nvPr/>
        </p:nvSpPr>
        <p:spPr>
          <a:xfrm>
            <a:off x="6119650" y="1220175"/>
            <a:ext cx="469200" cy="4692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a:t>
            </a:r>
            <a:endParaRPr/>
          </a:p>
        </p:txBody>
      </p:sp>
      <p:sp>
        <p:nvSpPr>
          <p:cNvPr id="644" name="Google Shape;644;p86"/>
          <p:cNvSpPr/>
          <p:nvPr/>
        </p:nvSpPr>
        <p:spPr>
          <a:xfrm>
            <a:off x="7260575" y="1448775"/>
            <a:ext cx="469200" cy="4692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645" name="Google Shape;645;p86"/>
          <p:cNvSpPr/>
          <p:nvPr/>
        </p:nvSpPr>
        <p:spPr>
          <a:xfrm>
            <a:off x="6588850" y="2359700"/>
            <a:ext cx="469200" cy="469200"/>
          </a:xfrm>
          <a:prstGeom prst="ellipse">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3</a:t>
            </a:r>
            <a:endParaRPr/>
          </a:p>
        </p:txBody>
      </p:sp>
      <p:cxnSp>
        <p:nvCxnSpPr>
          <p:cNvPr id="646" name="Google Shape;646;p86"/>
          <p:cNvCxnSpPr>
            <a:stCxn id="643" idx="6"/>
            <a:endCxn id="644" idx="2"/>
          </p:cNvCxnSpPr>
          <p:nvPr/>
        </p:nvCxnSpPr>
        <p:spPr>
          <a:xfrm>
            <a:off x="6588850" y="1454775"/>
            <a:ext cx="671700" cy="2286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86"/>
          <p:cNvCxnSpPr>
            <a:stCxn id="644" idx="3"/>
            <a:endCxn id="645" idx="7"/>
          </p:cNvCxnSpPr>
          <p:nvPr/>
        </p:nvCxnSpPr>
        <p:spPr>
          <a:xfrm flipH="1">
            <a:off x="6989388" y="1849262"/>
            <a:ext cx="339900" cy="5793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86"/>
          <p:cNvSpPr txBox="1"/>
          <p:nvPr/>
        </p:nvSpPr>
        <p:spPr>
          <a:xfrm>
            <a:off x="5648875" y="3177725"/>
            <a:ext cx="2853300" cy="77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latin typeface="Helvetica Neue"/>
                <a:ea typeface="Helvetica Neue"/>
                <a:cs typeface="Helvetica Neue"/>
                <a:sym typeface="Helvetica Neue"/>
              </a:rPr>
              <a:t>D - Degree matrix</a:t>
            </a:r>
            <a:endParaRPr>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
                <a:latin typeface="Helvetica Neue"/>
                <a:ea typeface="Helvetica Neue"/>
                <a:cs typeface="Helvetica Neue"/>
                <a:sym typeface="Helvetica Neue"/>
              </a:rPr>
              <a:t>A - Adjacency matrix</a:t>
            </a: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H - number of hops</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7"/>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 </a:t>
            </a:r>
            <a:endParaRPr b="0">
              <a:latin typeface="Helvetica Neue Light"/>
              <a:ea typeface="Helvetica Neue Light"/>
              <a:cs typeface="Helvetica Neue Light"/>
              <a:sym typeface="Helvetica Neue Light"/>
            </a:endParaRPr>
          </a:p>
        </p:txBody>
      </p:sp>
      <p:sp>
        <p:nvSpPr>
          <p:cNvPr id="654" name="Google Shape;654;p87"/>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655" name="Google Shape;655;p87"/>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33</a:t>
            </a:fld>
            <a:endParaRPr/>
          </a:p>
        </p:txBody>
      </p:sp>
      <p:sp>
        <p:nvSpPr>
          <p:cNvPr id="656" name="Google Shape;656;p87"/>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657" name="Google Shape;657;p87"/>
          <p:cNvPicPr preferRelativeResize="0"/>
          <p:nvPr/>
        </p:nvPicPr>
        <p:blipFill>
          <a:blip r:embed="rId3">
            <a:alphaModFix/>
          </a:blip>
          <a:stretch>
            <a:fillRect/>
          </a:stretch>
        </p:blipFill>
        <p:spPr>
          <a:xfrm>
            <a:off x="595750" y="914675"/>
            <a:ext cx="7769801" cy="3531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8"/>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a:t>
            </a:r>
            <a:endParaRPr b="0">
              <a:latin typeface="Helvetica Neue Light"/>
              <a:ea typeface="Helvetica Neue Light"/>
              <a:cs typeface="Helvetica Neue Light"/>
              <a:sym typeface="Helvetica Neue Light"/>
            </a:endParaRPr>
          </a:p>
        </p:txBody>
      </p:sp>
      <p:sp>
        <p:nvSpPr>
          <p:cNvPr id="663" name="Google Shape;663;p88"/>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664" name="Google Shape;664;p88"/>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34</a:t>
            </a:fld>
            <a:endParaRPr/>
          </a:p>
        </p:txBody>
      </p:sp>
      <p:sp>
        <p:nvSpPr>
          <p:cNvPr id="665" name="Google Shape;665;p88"/>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666" name="Google Shape;666;p88"/>
          <p:cNvSpPr txBox="1">
            <a:spLocks noGrp="1"/>
          </p:cNvSpPr>
          <p:nvPr>
            <p:ph type="body" idx="3"/>
          </p:nvPr>
        </p:nvSpPr>
        <p:spPr>
          <a:xfrm>
            <a:off x="213150" y="2285121"/>
            <a:ext cx="8229600" cy="2521500"/>
          </a:xfrm>
          <a:prstGeom prst="rect">
            <a:avLst/>
          </a:prstGeom>
          <a:noFill/>
          <a:ln>
            <a:noFill/>
          </a:ln>
        </p:spPr>
        <p:txBody>
          <a:bodyPr spcFirstLastPara="1" wrap="square" lIns="0" tIns="0" rIns="0" bIns="0" anchor="t" anchorCtr="0">
            <a:noAutofit/>
          </a:bodyPr>
          <a:lstStyle/>
          <a:p>
            <a:pPr marL="457200" lvl="0" indent="0" algn="l" rtl="0">
              <a:lnSpc>
                <a:spcPct val="100000"/>
              </a:lnSpc>
              <a:spcBef>
                <a:spcPts val="0"/>
              </a:spcBef>
              <a:spcAft>
                <a:spcPts val="0"/>
              </a:spcAft>
              <a:buNone/>
            </a:pPr>
            <a:r>
              <a:rPr lang="en" sz="1800" b="1"/>
              <a:t>Z</a:t>
            </a:r>
            <a:r>
              <a:rPr lang="en" sz="1800" b="1" baseline="-25000"/>
              <a:t>t	</a:t>
            </a:r>
            <a:r>
              <a:rPr lang="en" sz="1800" b="1"/>
              <a:t>: </a:t>
            </a:r>
            <a:r>
              <a:rPr lang="en" sz="1800"/>
              <a:t> 	N</a:t>
            </a:r>
            <a:r>
              <a:rPr lang="en" sz="1800" baseline="-25000"/>
              <a:t>t</a:t>
            </a:r>
            <a:r>
              <a:rPr lang="en" sz="1800"/>
              <a:t> × H × F		activation</a:t>
            </a:r>
            <a:endParaRPr sz="1800"/>
          </a:p>
          <a:p>
            <a:pPr marL="457200" lvl="0" indent="0" algn="l" rtl="0">
              <a:lnSpc>
                <a:spcPct val="100000"/>
              </a:lnSpc>
              <a:spcBef>
                <a:spcPts val="0"/>
              </a:spcBef>
              <a:spcAft>
                <a:spcPts val="0"/>
              </a:spcAft>
              <a:buNone/>
            </a:pPr>
            <a:r>
              <a:rPr lang="en" sz="1800" b="1"/>
              <a:t>W</a:t>
            </a:r>
            <a:r>
              <a:rPr lang="en" sz="1800" b="1" baseline="-25000"/>
              <a:t>t	</a:t>
            </a:r>
            <a:r>
              <a:rPr lang="en" sz="1800" b="1"/>
              <a:t>:</a:t>
            </a:r>
            <a:r>
              <a:rPr lang="en" sz="1800"/>
              <a:t> 	H × F 			learned weights</a:t>
            </a:r>
            <a:endParaRPr sz="1800"/>
          </a:p>
          <a:p>
            <a:pPr marL="457200" lvl="0" indent="0" algn="l" rtl="0">
              <a:lnSpc>
                <a:spcPct val="100000"/>
              </a:lnSpc>
              <a:spcBef>
                <a:spcPts val="0"/>
              </a:spcBef>
              <a:spcAft>
                <a:spcPts val="0"/>
              </a:spcAft>
              <a:buNone/>
            </a:pPr>
            <a:r>
              <a:rPr lang="en" sz="1800" b="1"/>
              <a:t>P</a:t>
            </a:r>
            <a:r>
              <a:rPr lang="en" sz="1800" b="1" baseline="30000"/>
              <a:t>*</a:t>
            </a:r>
            <a:r>
              <a:rPr lang="en" sz="1800" b="1" baseline="-25000"/>
              <a:t>t	</a:t>
            </a:r>
            <a:r>
              <a:rPr lang="en" sz="1800" b="1"/>
              <a:t>: 	</a:t>
            </a:r>
            <a:r>
              <a:rPr lang="en" sz="1800"/>
              <a:t>N</a:t>
            </a:r>
            <a:r>
              <a:rPr lang="en" sz="1800" baseline="-25000"/>
              <a:t>t</a:t>
            </a:r>
            <a:r>
              <a:rPr lang="en" sz="1800"/>
              <a:t> × H × N</a:t>
            </a:r>
            <a:r>
              <a:rPr lang="en" sz="1800" baseline="-25000"/>
              <a:t>t		</a:t>
            </a:r>
            <a:r>
              <a:rPr lang="en" sz="1800"/>
              <a:t>power series</a:t>
            </a:r>
            <a:endParaRPr sz="1800"/>
          </a:p>
          <a:p>
            <a:pPr marL="457200" lvl="0" indent="0" algn="l" rtl="0">
              <a:lnSpc>
                <a:spcPct val="100000"/>
              </a:lnSpc>
              <a:spcBef>
                <a:spcPts val="0"/>
              </a:spcBef>
              <a:spcAft>
                <a:spcPts val="0"/>
              </a:spcAft>
              <a:buNone/>
            </a:pPr>
            <a:r>
              <a:rPr lang="en" sz="1800" b="1"/>
              <a:t>X</a:t>
            </a:r>
            <a:r>
              <a:rPr lang="en" sz="1800" b="1" baseline="-25000"/>
              <a:t>t	</a:t>
            </a:r>
            <a:r>
              <a:rPr lang="en" sz="1800" b="1"/>
              <a:t>:</a:t>
            </a:r>
            <a:r>
              <a:rPr lang="en" sz="1800"/>
              <a:t> 	N</a:t>
            </a:r>
            <a:r>
              <a:rPr lang="en" sz="1800" baseline="-25000"/>
              <a:t>t</a:t>
            </a:r>
            <a:r>
              <a:rPr lang="en" sz="1800"/>
              <a:t> × F			node features</a:t>
            </a:r>
            <a:endParaRPr sz="1800"/>
          </a:p>
          <a:p>
            <a:pPr marL="457200" lvl="0" indent="0" algn="l" rtl="0">
              <a:lnSpc>
                <a:spcPct val="100000"/>
              </a:lnSpc>
              <a:spcBef>
                <a:spcPts val="0"/>
              </a:spcBef>
              <a:spcAft>
                <a:spcPts val="0"/>
              </a:spcAft>
              <a:buNone/>
            </a:pPr>
            <a:r>
              <a:rPr lang="en" sz="1800" b="1"/>
              <a:t>f</a:t>
            </a:r>
            <a:r>
              <a:rPr lang="en" sz="1800"/>
              <a:t>	</a:t>
            </a:r>
            <a:r>
              <a:rPr lang="en" sz="1800" b="1"/>
              <a:t>:</a:t>
            </a:r>
            <a:r>
              <a:rPr lang="en" sz="1800"/>
              <a:t> 					nonlinear function</a:t>
            </a:r>
            <a:endParaRPr sz="1800"/>
          </a:p>
        </p:txBody>
      </p:sp>
      <p:sp>
        <p:nvSpPr>
          <p:cNvPr id="667" name="Google Shape;667;p88"/>
          <p:cNvSpPr txBox="1"/>
          <p:nvPr/>
        </p:nvSpPr>
        <p:spPr>
          <a:xfrm>
            <a:off x="6681200" y="2226900"/>
            <a:ext cx="2853300" cy="9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N</a:t>
            </a:r>
            <a:r>
              <a:rPr lang="en" baseline="-25000">
                <a:latin typeface="Helvetica Neue"/>
                <a:ea typeface="Helvetica Neue"/>
                <a:cs typeface="Helvetica Neue"/>
                <a:sym typeface="Helvetica Neue"/>
              </a:rPr>
              <a:t>t</a:t>
            </a:r>
            <a:r>
              <a:rPr lang="en">
                <a:latin typeface="Helvetica Neue"/>
                <a:ea typeface="Helvetica Neue"/>
                <a:cs typeface="Helvetica Neue"/>
                <a:sym typeface="Helvetica Neue"/>
              </a:rPr>
              <a:t> = number of nodes</a:t>
            </a: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H = number of hops</a:t>
            </a: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F = number of features</a:t>
            </a: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t = graph ID</a:t>
            </a:r>
            <a:endParaRPr>
              <a:latin typeface="Helvetica Neue"/>
              <a:ea typeface="Helvetica Neue"/>
              <a:cs typeface="Helvetica Neue"/>
              <a:sym typeface="Helvetica Neue"/>
            </a:endParaRPr>
          </a:p>
        </p:txBody>
      </p:sp>
      <p:pic>
        <p:nvPicPr>
          <p:cNvPr id="668" name="Google Shape;668;p88"/>
          <p:cNvPicPr preferRelativeResize="0"/>
          <p:nvPr/>
        </p:nvPicPr>
        <p:blipFill>
          <a:blip r:embed="rId3">
            <a:alphaModFix/>
          </a:blip>
          <a:stretch>
            <a:fillRect/>
          </a:stretch>
        </p:blipFill>
        <p:spPr>
          <a:xfrm>
            <a:off x="3118700" y="1185550"/>
            <a:ext cx="3105150" cy="514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9"/>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a:t>
            </a:r>
            <a:endParaRPr b="0">
              <a:latin typeface="Helvetica Neue Light"/>
              <a:ea typeface="Helvetica Neue Light"/>
              <a:cs typeface="Helvetica Neue Light"/>
              <a:sym typeface="Helvetica Neue Light"/>
            </a:endParaRPr>
          </a:p>
        </p:txBody>
      </p:sp>
      <p:sp>
        <p:nvSpPr>
          <p:cNvPr id="674" name="Google Shape;674;p89"/>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675" name="Google Shape;675;p89"/>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35</a:t>
            </a:fld>
            <a:endParaRPr/>
          </a:p>
        </p:txBody>
      </p:sp>
      <p:sp>
        <p:nvSpPr>
          <p:cNvPr id="676" name="Google Shape;676;p89"/>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677" name="Google Shape;677;p89"/>
          <p:cNvPicPr preferRelativeResize="0"/>
          <p:nvPr/>
        </p:nvPicPr>
        <p:blipFill>
          <a:blip r:embed="rId3">
            <a:alphaModFix/>
          </a:blip>
          <a:stretch>
            <a:fillRect/>
          </a:stretch>
        </p:blipFill>
        <p:spPr>
          <a:xfrm>
            <a:off x="4665248" y="787775"/>
            <a:ext cx="4186449" cy="3432899"/>
          </a:xfrm>
          <a:prstGeom prst="rect">
            <a:avLst/>
          </a:prstGeom>
          <a:noFill/>
          <a:ln>
            <a:noFill/>
          </a:ln>
        </p:spPr>
      </p:pic>
      <p:sp>
        <p:nvSpPr>
          <p:cNvPr id="678" name="Google Shape;678;p89"/>
          <p:cNvSpPr txBox="1"/>
          <p:nvPr/>
        </p:nvSpPr>
        <p:spPr>
          <a:xfrm>
            <a:off x="347275" y="1135700"/>
            <a:ext cx="3285000" cy="27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679" name="Google Shape;679;p89"/>
          <p:cNvSpPr txBox="1"/>
          <p:nvPr/>
        </p:nvSpPr>
        <p:spPr>
          <a:xfrm>
            <a:off x="362725" y="1119650"/>
            <a:ext cx="3904500" cy="30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P: degree normalized transition matrix</a:t>
            </a: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P</a:t>
            </a:r>
            <a:r>
              <a:rPr lang="en" baseline="30000">
                <a:latin typeface="Helvetica Neue Light"/>
                <a:ea typeface="Helvetica Neue Light"/>
                <a:cs typeface="Helvetica Neue Light"/>
                <a:sym typeface="Helvetica Neue Light"/>
              </a:rPr>
              <a:t>*</a:t>
            </a:r>
            <a:r>
              <a:rPr lang="en">
                <a:latin typeface="Helvetica Neue Light"/>
                <a:ea typeface="Helvetica Neue Light"/>
                <a:cs typeface="Helvetica Neue Light"/>
                <a:sym typeface="Helvetica Neue Light"/>
              </a:rPr>
              <a:t> = [P</a:t>
            </a:r>
            <a:r>
              <a:rPr lang="en" baseline="30000">
                <a:latin typeface="Helvetica Neue Light"/>
                <a:ea typeface="Helvetica Neue Light"/>
                <a:cs typeface="Helvetica Neue Light"/>
                <a:sym typeface="Helvetica Neue Light"/>
              </a:rPr>
              <a:t>1</a:t>
            </a:r>
            <a:r>
              <a:rPr lang="en">
                <a:latin typeface="Helvetica Neue Light"/>
                <a:ea typeface="Helvetica Neue Light"/>
                <a:cs typeface="Helvetica Neue Light"/>
                <a:sym typeface="Helvetica Neue Light"/>
              </a:rPr>
              <a:t>, P</a:t>
            </a:r>
            <a:r>
              <a:rPr lang="en" baseline="30000">
                <a:latin typeface="Helvetica Neue Light"/>
                <a:ea typeface="Helvetica Neue Light"/>
                <a:cs typeface="Helvetica Neue Light"/>
                <a:sym typeface="Helvetica Neue Light"/>
              </a:rPr>
              <a:t>2</a:t>
            </a:r>
            <a:r>
              <a:rPr lang="en">
                <a:latin typeface="Helvetica Neue Light"/>
                <a:ea typeface="Helvetica Neue Light"/>
                <a:cs typeface="Helvetica Neue Light"/>
                <a:sym typeface="Helvetica Neue Light"/>
              </a:rPr>
              <a:t>, …, P</a:t>
            </a:r>
            <a:r>
              <a:rPr lang="en" baseline="30000">
                <a:latin typeface="Helvetica Neue Light"/>
                <a:ea typeface="Helvetica Neue Light"/>
                <a:cs typeface="Helvetica Neue Light"/>
                <a:sym typeface="Helvetica Neue Light"/>
              </a:rPr>
              <a:t>H-1</a:t>
            </a:r>
            <a:r>
              <a:rPr lang="en">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90"/>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a:t>
            </a:r>
            <a:endParaRPr b="0">
              <a:latin typeface="Helvetica Neue Light"/>
              <a:ea typeface="Helvetica Neue Light"/>
              <a:cs typeface="Helvetica Neue Light"/>
              <a:sym typeface="Helvetica Neue Light"/>
            </a:endParaRPr>
          </a:p>
        </p:txBody>
      </p:sp>
      <p:sp>
        <p:nvSpPr>
          <p:cNvPr id="685" name="Google Shape;685;p90"/>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686" name="Google Shape;686;p90"/>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36</a:t>
            </a:fld>
            <a:endParaRPr/>
          </a:p>
        </p:txBody>
      </p:sp>
      <p:sp>
        <p:nvSpPr>
          <p:cNvPr id="687" name="Google Shape;687;p90"/>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688" name="Google Shape;688;p90"/>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High performance</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Slow</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Polynomial growth</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O(N</a:t>
            </a:r>
            <a:r>
              <a:rPr lang="en" sz="1800" baseline="-25000">
                <a:latin typeface="Helvetica Neue Light"/>
                <a:ea typeface="Helvetica Neue Light"/>
                <a:cs typeface="Helvetica Neue Light"/>
                <a:sym typeface="Helvetica Neue Light"/>
              </a:rPr>
              <a:t>t</a:t>
            </a:r>
            <a:r>
              <a:rPr lang="en" sz="1800" baseline="30000">
                <a:latin typeface="Helvetica Neue Light"/>
                <a:ea typeface="Helvetica Neue Light"/>
                <a:cs typeface="Helvetica Neue Light"/>
                <a:sym typeface="Helvetica Neue Light"/>
              </a:rPr>
              <a:t>2</a:t>
            </a:r>
            <a:r>
              <a:rPr lang="en" sz="1800">
                <a:latin typeface="Helvetica Neue Light"/>
                <a:ea typeface="Helvetica Neue Light"/>
                <a:cs typeface="Helvetica Neue Light"/>
                <a:sym typeface="Helvetica Neue Light"/>
              </a:rPr>
              <a:t>F)</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High memory usage</a:t>
            </a:r>
            <a:endParaRPr sz="1800">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O(N</a:t>
            </a:r>
            <a:r>
              <a:rPr lang="en" sz="1800" baseline="-25000">
                <a:latin typeface="Helvetica Neue Light"/>
                <a:ea typeface="Helvetica Neue Light"/>
                <a:cs typeface="Helvetica Neue Light"/>
                <a:sym typeface="Helvetica Neue Light"/>
              </a:rPr>
              <a:t>t</a:t>
            </a:r>
            <a:r>
              <a:rPr lang="en" sz="1800" baseline="30000">
                <a:latin typeface="Helvetica Neue Light"/>
                <a:ea typeface="Helvetica Neue Light"/>
                <a:cs typeface="Helvetica Neue Light"/>
                <a:sym typeface="Helvetica Neue Light"/>
              </a:rPr>
              <a:t>2</a:t>
            </a:r>
            <a:r>
              <a:rPr lang="en" sz="1800">
                <a:latin typeface="Helvetica Neue Light"/>
                <a:ea typeface="Helvetica Neue Light"/>
                <a:cs typeface="Helvetica Neue Light"/>
                <a:sym typeface="Helvetica Neue Light"/>
              </a:rPr>
              <a:t>H)</a:t>
            </a:r>
            <a:endParaRPr sz="1800">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Works up to hundreds of thousands of nodes</a:t>
            </a:r>
            <a:endParaRPr sz="1800">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1"/>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DCNN</a:t>
            </a:r>
            <a:endParaRPr b="0">
              <a:latin typeface="Helvetica Neue Light"/>
              <a:ea typeface="Helvetica Neue Light"/>
              <a:cs typeface="Helvetica Neue Light"/>
              <a:sym typeface="Helvetica Neue Light"/>
            </a:endParaRPr>
          </a:p>
        </p:txBody>
      </p:sp>
      <p:sp>
        <p:nvSpPr>
          <p:cNvPr id="694" name="Google Shape;694;p91"/>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695" name="Google Shape;695;p91"/>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37</a:t>
            </a:fld>
            <a:endParaRPr/>
          </a:p>
        </p:txBody>
      </p:sp>
      <p:sp>
        <p:nvSpPr>
          <p:cNvPr id="696" name="Google Shape;696;p91"/>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697" name="Google Shape;697;p91"/>
          <p:cNvPicPr preferRelativeResize="0"/>
          <p:nvPr/>
        </p:nvPicPr>
        <p:blipFill>
          <a:blip r:embed="rId3">
            <a:alphaModFix/>
          </a:blip>
          <a:stretch>
            <a:fillRect/>
          </a:stretch>
        </p:blipFill>
        <p:spPr>
          <a:xfrm>
            <a:off x="640672" y="911274"/>
            <a:ext cx="2236503" cy="1269575"/>
          </a:xfrm>
          <a:prstGeom prst="rect">
            <a:avLst/>
          </a:prstGeom>
          <a:noFill/>
          <a:ln>
            <a:noFill/>
          </a:ln>
        </p:spPr>
      </p:pic>
      <p:sp>
        <p:nvSpPr>
          <p:cNvPr id="698" name="Google Shape;698;p91"/>
          <p:cNvSpPr txBox="1"/>
          <p:nvPr/>
        </p:nvSpPr>
        <p:spPr>
          <a:xfrm>
            <a:off x="1411049" y="2180840"/>
            <a:ext cx="7203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rgbClr val="0000FF"/>
                </a:solidFill>
                <a:hlinkClick r:id="rId4"/>
              </a:rPr>
              <a:t>CORA</a:t>
            </a:r>
            <a:endParaRPr sz="1000"/>
          </a:p>
        </p:txBody>
      </p:sp>
      <p:pic>
        <p:nvPicPr>
          <p:cNvPr id="699" name="Google Shape;699;p91"/>
          <p:cNvPicPr preferRelativeResize="0"/>
          <p:nvPr/>
        </p:nvPicPr>
        <p:blipFill>
          <a:blip r:embed="rId5">
            <a:alphaModFix/>
          </a:blip>
          <a:stretch>
            <a:fillRect/>
          </a:stretch>
        </p:blipFill>
        <p:spPr>
          <a:xfrm>
            <a:off x="288950" y="2865425"/>
            <a:ext cx="3129251" cy="1461500"/>
          </a:xfrm>
          <a:prstGeom prst="rect">
            <a:avLst/>
          </a:prstGeom>
          <a:noFill/>
          <a:ln>
            <a:noFill/>
          </a:ln>
        </p:spPr>
      </p:pic>
      <p:sp>
        <p:nvSpPr>
          <p:cNvPr id="700" name="Google Shape;700;p91"/>
          <p:cNvSpPr txBox="1"/>
          <p:nvPr/>
        </p:nvSpPr>
        <p:spPr>
          <a:xfrm>
            <a:off x="1118783" y="4222734"/>
            <a:ext cx="1457100" cy="2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rgbClr val="0000FF"/>
                </a:solidFill>
                <a:hlinkClick r:id="rId6"/>
              </a:rPr>
              <a:t>PPI Affinity 2.0</a:t>
            </a:r>
            <a:endParaRPr sz="1000"/>
          </a:p>
        </p:txBody>
      </p:sp>
      <p:pic>
        <p:nvPicPr>
          <p:cNvPr id="701" name="Google Shape;701;p91"/>
          <p:cNvPicPr preferRelativeResize="0"/>
          <p:nvPr/>
        </p:nvPicPr>
        <p:blipFill>
          <a:blip r:embed="rId7">
            <a:alphaModFix/>
          </a:blip>
          <a:stretch>
            <a:fillRect/>
          </a:stretch>
        </p:blipFill>
        <p:spPr>
          <a:xfrm>
            <a:off x="3514350" y="1717051"/>
            <a:ext cx="5336720" cy="1319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2"/>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Outline</a:t>
            </a:r>
            <a:endParaRPr b="0">
              <a:latin typeface="Helvetica Neue Light"/>
              <a:ea typeface="Helvetica Neue Light"/>
              <a:cs typeface="Helvetica Neue Light"/>
              <a:sym typeface="Helvetica Neue Light"/>
            </a:endParaRPr>
          </a:p>
        </p:txBody>
      </p:sp>
      <p:sp>
        <p:nvSpPr>
          <p:cNvPr id="707" name="Google Shape;707;p92"/>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708" name="Google Shape;708;p92"/>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38</a:t>
            </a:fld>
            <a:endParaRPr/>
          </a:p>
        </p:txBody>
      </p:sp>
      <p:sp>
        <p:nvSpPr>
          <p:cNvPr id="709" name="Google Shape;709;p92"/>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710" name="Google Shape;710;p92"/>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Motivation</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Background:</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Graph Definition</a:t>
            </a:r>
            <a:endParaRPr sz="1800">
              <a:solidFill>
                <a:srgbClr val="B7B7B7"/>
              </a:solidFill>
              <a:latin typeface="Helvetica Neue Light"/>
              <a:ea typeface="Helvetica Neue Light"/>
              <a:cs typeface="Helvetica Neue Light"/>
              <a:sym typeface="Helvetica Neue Light"/>
            </a:endParaRPr>
          </a:p>
          <a:p>
            <a:pPr marL="914400" lvl="1" indent="-342900" algn="l" rtl="0">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Spatial vs Spectral Domains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Challenges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Paper:</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DCNN</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GATs</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SyncSpecCNN </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Summary</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Takeaway &amp; References</a:t>
            </a:r>
            <a:endParaRPr sz="1800">
              <a:solidFill>
                <a:srgbClr val="B7B7B7"/>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93"/>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Graph Attention Networks (GAT)</a:t>
            </a:r>
            <a:endParaRPr b="0">
              <a:latin typeface="Helvetica Neue Light"/>
              <a:ea typeface="Helvetica Neue Light"/>
              <a:cs typeface="Helvetica Neue Light"/>
              <a:sym typeface="Helvetica Neue Light"/>
            </a:endParaRPr>
          </a:p>
        </p:txBody>
      </p:sp>
      <p:sp>
        <p:nvSpPr>
          <p:cNvPr id="716" name="Google Shape;716;p93"/>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717" name="Google Shape;717;p93"/>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39</a:t>
            </a:fld>
            <a:endParaRPr/>
          </a:p>
        </p:txBody>
      </p:sp>
      <p:sp>
        <p:nvSpPr>
          <p:cNvPr id="718" name="Google Shape;718;p93"/>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719" name="Google Shape;719;p93"/>
          <p:cNvPicPr preferRelativeResize="0"/>
          <p:nvPr/>
        </p:nvPicPr>
        <p:blipFill>
          <a:blip r:embed="rId3">
            <a:alphaModFix/>
          </a:blip>
          <a:stretch>
            <a:fillRect/>
          </a:stretch>
        </p:blipFill>
        <p:spPr>
          <a:xfrm>
            <a:off x="2481750" y="735200"/>
            <a:ext cx="4180557" cy="3995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8"/>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Motivation</a:t>
            </a:r>
            <a:endParaRPr b="0">
              <a:latin typeface="Helvetica Neue Light"/>
              <a:ea typeface="Helvetica Neue Light"/>
              <a:cs typeface="Helvetica Neue Light"/>
              <a:sym typeface="Helvetica Neue Light"/>
            </a:endParaRPr>
          </a:p>
        </p:txBody>
      </p:sp>
      <p:sp>
        <p:nvSpPr>
          <p:cNvPr id="305" name="Google Shape;305;p58"/>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306" name="Google Shape;306;p58"/>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4</a:t>
            </a:fld>
            <a:endParaRPr/>
          </a:p>
        </p:txBody>
      </p:sp>
      <p:sp>
        <p:nvSpPr>
          <p:cNvPr id="307" name="Google Shape;307;p58"/>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308" name="Google Shape;308;p58"/>
          <p:cNvSpPr txBox="1"/>
          <p:nvPr/>
        </p:nvSpPr>
        <p:spPr>
          <a:xfrm>
            <a:off x="6891363" y="4486125"/>
            <a:ext cx="2798700" cy="5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Light"/>
                <a:ea typeface="Helvetica Neue Light"/>
                <a:cs typeface="Helvetica Neue Light"/>
                <a:sym typeface="Helvetica Neue Light"/>
              </a:rPr>
              <a:t>Slide borrowed from </a:t>
            </a:r>
            <a:r>
              <a:rPr lang="en" sz="1000" u="sng">
                <a:solidFill>
                  <a:schemeClr val="hlink"/>
                </a:solidFill>
                <a:latin typeface="Helvetica Neue Light"/>
                <a:ea typeface="Helvetica Neue Light"/>
                <a:cs typeface="Helvetica Neue Light"/>
                <a:sym typeface="Helvetica Neue Light"/>
                <a:hlinkClick r:id="rId3"/>
              </a:rPr>
              <a:t>Li Yi</a:t>
            </a:r>
            <a:endParaRPr sz="1000">
              <a:latin typeface="Helvetica Neue Light"/>
              <a:ea typeface="Helvetica Neue Light"/>
              <a:cs typeface="Helvetica Neue Light"/>
              <a:sym typeface="Helvetica Neue Light"/>
            </a:endParaRPr>
          </a:p>
        </p:txBody>
      </p:sp>
      <p:sp>
        <p:nvSpPr>
          <p:cNvPr id="309" name="Google Shape;309;p58"/>
          <p:cNvSpPr txBox="1"/>
          <p:nvPr/>
        </p:nvSpPr>
        <p:spPr>
          <a:xfrm>
            <a:off x="1129075" y="799425"/>
            <a:ext cx="4250700" cy="495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CNN has been very successful for a wide variety of applications</a:t>
            </a:r>
            <a:endParaRPr>
              <a:latin typeface="Helvetica Neue Light"/>
              <a:ea typeface="Helvetica Neue Light"/>
              <a:cs typeface="Helvetica Neue Light"/>
              <a:sym typeface="Helvetica Neue Light"/>
            </a:endParaRPr>
          </a:p>
          <a:p>
            <a:pPr marL="457200" lvl="0" indent="0" algn="l" rtl="0">
              <a:spcBef>
                <a:spcPts val="0"/>
              </a:spcBef>
              <a:spcAft>
                <a:spcPts val="0"/>
              </a:spcAft>
              <a:buNone/>
            </a:pPr>
            <a:endParaRPr>
              <a:latin typeface="Helvetica Neue Light"/>
              <a:ea typeface="Helvetica Neue Light"/>
              <a:cs typeface="Helvetica Neue Light"/>
              <a:sym typeface="Helvetica Neue Light"/>
            </a:endParaRPr>
          </a:p>
        </p:txBody>
      </p:sp>
      <p:pic>
        <p:nvPicPr>
          <p:cNvPr id="310" name="Google Shape;310;p58"/>
          <p:cNvPicPr preferRelativeResize="0"/>
          <p:nvPr/>
        </p:nvPicPr>
        <p:blipFill>
          <a:blip r:embed="rId4">
            <a:alphaModFix/>
          </a:blip>
          <a:stretch>
            <a:fillRect/>
          </a:stretch>
        </p:blipFill>
        <p:spPr>
          <a:xfrm>
            <a:off x="1399775" y="1447725"/>
            <a:ext cx="6990249" cy="3083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724" name="Google Shape;724;p94"/>
          <p:cNvPicPr preferRelativeResize="0"/>
          <p:nvPr/>
        </p:nvPicPr>
        <p:blipFill>
          <a:blip r:embed="rId3">
            <a:alphaModFix/>
          </a:blip>
          <a:stretch>
            <a:fillRect/>
          </a:stretch>
        </p:blipFill>
        <p:spPr>
          <a:xfrm>
            <a:off x="5011545" y="761125"/>
            <a:ext cx="3884705" cy="3943200"/>
          </a:xfrm>
          <a:prstGeom prst="rect">
            <a:avLst/>
          </a:prstGeom>
          <a:noFill/>
          <a:ln>
            <a:noFill/>
          </a:ln>
        </p:spPr>
      </p:pic>
      <p:sp>
        <p:nvSpPr>
          <p:cNvPr id="725" name="Google Shape;725;p94"/>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Graph Attention Networks (GAT)</a:t>
            </a:r>
            <a:endParaRPr b="0">
              <a:latin typeface="Helvetica Neue Light"/>
              <a:ea typeface="Helvetica Neue Light"/>
              <a:cs typeface="Helvetica Neue Light"/>
              <a:sym typeface="Helvetica Neue Light"/>
            </a:endParaRPr>
          </a:p>
        </p:txBody>
      </p:sp>
      <p:sp>
        <p:nvSpPr>
          <p:cNvPr id="726" name="Google Shape;726;p94"/>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727" name="Google Shape;727;p94"/>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40</a:t>
            </a:fld>
            <a:endParaRPr/>
          </a:p>
        </p:txBody>
      </p:sp>
      <p:sp>
        <p:nvSpPr>
          <p:cNvPr id="728" name="Google Shape;728;p94"/>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729" name="Google Shape;729;p94"/>
          <p:cNvSpPr txBox="1">
            <a:spLocks noGrp="1"/>
          </p:cNvSpPr>
          <p:nvPr>
            <p:ph type="body" idx="3"/>
          </p:nvPr>
        </p:nvSpPr>
        <p:spPr>
          <a:xfrm>
            <a:off x="457200" y="761125"/>
            <a:ext cx="3919800" cy="39432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Motivation:</a:t>
            </a:r>
            <a:endParaRPr sz="1800">
              <a:latin typeface="Helvetica Neue Light"/>
              <a:ea typeface="Helvetica Neue Light"/>
              <a:cs typeface="Helvetica Neue Light"/>
              <a:sym typeface="Helvetica Neue Light"/>
            </a:endParaRPr>
          </a:p>
          <a:p>
            <a:pPr marL="914400" marR="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Self attention provides powerful models for machine translation task</a:t>
            </a:r>
            <a:endParaRPr sz="1800">
              <a:latin typeface="Helvetica Neue Light"/>
              <a:ea typeface="Helvetica Neue Light"/>
              <a:cs typeface="Helvetica Neue Light"/>
              <a:sym typeface="Helvetica Neue Light"/>
            </a:endParaRPr>
          </a:p>
          <a:p>
            <a:pPr marL="914400" marR="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Attention networks has less computational complexity</a:t>
            </a:r>
            <a:endParaRPr sz="1800">
              <a:latin typeface="Helvetica Neue Light"/>
              <a:ea typeface="Helvetica Neue Light"/>
              <a:cs typeface="Helvetica Neue Light"/>
              <a:sym typeface="Helvetica Neue Light"/>
            </a:endParaRPr>
          </a:p>
          <a:p>
            <a:pPr marL="914400" marR="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Attention networks can be parallelized for faster computations.</a:t>
            </a:r>
            <a:endParaRPr sz="1800">
              <a:latin typeface="Helvetica Neue Light"/>
              <a:ea typeface="Helvetica Neue Light"/>
              <a:cs typeface="Helvetica Neue Light"/>
              <a:sym typeface="Helvetica Neue Light"/>
            </a:endParaRPr>
          </a:p>
          <a:p>
            <a:pPr marL="9144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Machine translation task are similar to Graphical data</a:t>
            </a:r>
            <a:endParaRPr sz="1800">
              <a:latin typeface="Helvetica Neue Light"/>
              <a:ea typeface="Helvetica Neue Light"/>
              <a:cs typeface="Helvetica Neue Light"/>
              <a:sym typeface="Helvetica Neue Light"/>
            </a:endParaRPr>
          </a:p>
          <a:p>
            <a:pPr marL="9144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This paper utilizes attention networks for graph structured data.</a:t>
            </a:r>
            <a:endParaRPr sz="1800">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95"/>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GAT </a:t>
            </a:r>
            <a:r>
              <a:rPr lang="en" sz="3000" b="0">
                <a:latin typeface="Helvetica Neue Light"/>
                <a:ea typeface="Helvetica Neue Light"/>
                <a:cs typeface="Helvetica Neue Light"/>
                <a:sym typeface="Helvetica Neue Light"/>
              </a:rPr>
              <a:t>ARCHITECTURE</a:t>
            </a:r>
            <a:endParaRPr b="0">
              <a:latin typeface="Helvetica Neue Light"/>
              <a:ea typeface="Helvetica Neue Light"/>
              <a:cs typeface="Helvetica Neue Light"/>
              <a:sym typeface="Helvetica Neue Light"/>
            </a:endParaRPr>
          </a:p>
        </p:txBody>
      </p:sp>
      <p:sp>
        <p:nvSpPr>
          <p:cNvPr id="735" name="Google Shape;735;p95"/>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736" name="Google Shape;736;p95"/>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41</a:t>
            </a:fld>
            <a:endParaRPr/>
          </a:p>
        </p:txBody>
      </p:sp>
      <p:sp>
        <p:nvSpPr>
          <p:cNvPr id="737" name="Google Shape;737;p95"/>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738" name="Google Shape;738;p95"/>
          <p:cNvSpPr txBox="1">
            <a:spLocks noGrp="1"/>
          </p:cNvSpPr>
          <p:nvPr>
            <p:ph type="body" idx="3"/>
          </p:nvPr>
        </p:nvSpPr>
        <p:spPr>
          <a:xfrm>
            <a:off x="457200" y="742525"/>
            <a:ext cx="8684400" cy="3961800"/>
          </a:xfrm>
          <a:prstGeom prst="rect">
            <a:avLst/>
          </a:prstGeom>
          <a:noFill/>
          <a:ln>
            <a:noFill/>
          </a:ln>
        </p:spPr>
        <p:txBody>
          <a:bodyPr spcFirstLastPara="1" wrap="square" lIns="0" tIns="0" rIns="0" bIns="0" anchor="t" anchorCtr="0">
            <a:noAutofit/>
          </a:bodyPr>
          <a:lstStyle/>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Input to the Attention Network is a set of node features                          where                                       </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           and    is the number of features each node.</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A single Graph Attentional Layer produces a new set of node features                           where             and    is potentially new cardinality for each node.</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A shared linear transformation, parameterized by the weight matrix                is applied to every node.</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Char char="●"/>
            </a:pPr>
            <a:r>
              <a:rPr lang="en" sz="1800">
                <a:latin typeface="Helvetica Neue Light"/>
                <a:ea typeface="Helvetica Neue Light"/>
                <a:cs typeface="Helvetica Neue Light"/>
                <a:sym typeface="Helvetica Neue Light"/>
              </a:rPr>
              <a:t>Then a self attention mechanism is performed on these transformed features.   </a:t>
            </a:r>
            <a:r>
              <a:rPr lang="en" sz="1800"/>
              <a:t>        </a:t>
            </a:r>
            <a:endParaRPr sz="1800"/>
          </a:p>
          <a:p>
            <a:pPr marL="457200" lvl="0" indent="0" algn="l" rtl="0">
              <a:lnSpc>
                <a:spcPct val="100000"/>
              </a:lnSpc>
              <a:spcBef>
                <a:spcPts val="0"/>
              </a:spcBef>
              <a:spcAft>
                <a:spcPts val="0"/>
              </a:spcAft>
              <a:buNone/>
            </a:pPr>
            <a:endParaRPr sz="1800"/>
          </a:p>
        </p:txBody>
      </p:sp>
      <p:pic>
        <p:nvPicPr>
          <p:cNvPr id="739" name="Google Shape;739;p95" descr="h \in \{\overrightarrow{h_1},\overrightarrow{h_2}...\overrightarrow{h_N}\}" title="MathEquation,#000000"/>
          <p:cNvPicPr preferRelativeResize="0"/>
          <p:nvPr/>
        </p:nvPicPr>
        <p:blipFill>
          <a:blip r:embed="rId3">
            <a:alphaModFix/>
          </a:blip>
          <a:stretch>
            <a:fillRect/>
          </a:stretch>
        </p:blipFill>
        <p:spPr>
          <a:xfrm>
            <a:off x="6333201" y="717975"/>
            <a:ext cx="1567848" cy="360600"/>
          </a:xfrm>
          <a:prstGeom prst="rect">
            <a:avLst/>
          </a:prstGeom>
          <a:noFill/>
          <a:ln>
            <a:noFill/>
          </a:ln>
        </p:spPr>
      </p:pic>
      <p:pic>
        <p:nvPicPr>
          <p:cNvPr id="740" name="Google Shape;740;p95" descr="\overrightarrow{h_i} \in \mathbb{R}^F" title="MathEquation,#000000"/>
          <p:cNvPicPr preferRelativeResize="0"/>
          <p:nvPr/>
        </p:nvPicPr>
        <p:blipFill>
          <a:blip r:embed="rId4">
            <a:alphaModFix/>
          </a:blip>
          <a:stretch>
            <a:fillRect/>
          </a:stretch>
        </p:blipFill>
        <p:spPr>
          <a:xfrm>
            <a:off x="944824" y="980075"/>
            <a:ext cx="612876" cy="278100"/>
          </a:xfrm>
          <a:prstGeom prst="rect">
            <a:avLst/>
          </a:prstGeom>
          <a:noFill/>
          <a:ln>
            <a:noFill/>
          </a:ln>
        </p:spPr>
      </p:pic>
      <p:pic>
        <p:nvPicPr>
          <p:cNvPr id="741" name="Google Shape;741;p95" descr="h' \in \{\overrightarrow{h'_1},\overrightarrow{h'_2}...\overrightarrow{h'_N}\}" title="MathEquation,#000000"/>
          <p:cNvPicPr preferRelativeResize="0"/>
          <p:nvPr/>
        </p:nvPicPr>
        <p:blipFill>
          <a:blip r:embed="rId5">
            <a:alphaModFix/>
          </a:blip>
          <a:stretch>
            <a:fillRect/>
          </a:stretch>
        </p:blipFill>
        <p:spPr>
          <a:xfrm>
            <a:off x="7772150" y="1258177"/>
            <a:ext cx="1369450" cy="313250"/>
          </a:xfrm>
          <a:prstGeom prst="rect">
            <a:avLst/>
          </a:prstGeom>
          <a:noFill/>
          <a:ln>
            <a:noFill/>
          </a:ln>
        </p:spPr>
      </p:pic>
      <p:pic>
        <p:nvPicPr>
          <p:cNvPr id="742" name="Google Shape;742;p95" descr="\overrightarrow{h'_i}\in \mathbb{R}^{F'}" title="MathEquation,#000000"/>
          <p:cNvPicPr preferRelativeResize="0"/>
          <p:nvPr/>
        </p:nvPicPr>
        <p:blipFill>
          <a:blip r:embed="rId6">
            <a:alphaModFix/>
          </a:blip>
          <a:stretch>
            <a:fillRect/>
          </a:stretch>
        </p:blipFill>
        <p:spPr>
          <a:xfrm>
            <a:off x="1557712" y="1515600"/>
            <a:ext cx="737788" cy="360600"/>
          </a:xfrm>
          <a:prstGeom prst="rect">
            <a:avLst/>
          </a:prstGeom>
          <a:noFill/>
          <a:ln>
            <a:noFill/>
          </a:ln>
        </p:spPr>
      </p:pic>
      <p:pic>
        <p:nvPicPr>
          <p:cNvPr id="743" name="Google Shape;743;p95" descr="F" title="MathEquation,#000000"/>
          <p:cNvPicPr preferRelativeResize="0"/>
          <p:nvPr/>
        </p:nvPicPr>
        <p:blipFill>
          <a:blip r:embed="rId7">
            <a:alphaModFix/>
          </a:blip>
          <a:stretch>
            <a:fillRect/>
          </a:stretch>
        </p:blipFill>
        <p:spPr>
          <a:xfrm>
            <a:off x="2025700" y="1078575"/>
            <a:ext cx="149050" cy="179600"/>
          </a:xfrm>
          <a:prstGeom prst="rect">
            <a:avLst/>
          </a:prstGeom>
          <a:noFill/>
          <a:ln>
            <a:noFill/>
          </a:ln>
        </p:spPr>
      </p:pic>
      <p:pic>
        <p:nvPicPr>
          <p:cNvPr id="744" name="Google Shape;744;p95" descr="F'" title="MathEquation,#000000"/>
          <p:cNvPicPr preferRelativeResize="0"/>
          <p:nvPr/>
        </p:nvPicPr>
        <p:blipFill>
          <a:blip r:embed="rId8">
            <a:alphaModFix/>
          </a:blip>
          <a:stretch>
            <a:fillRect/>
          </a:stretch>
        </p:blipFill>
        <p:spPr>
          <a:xfrm>
            <a:off x="2745030" y="1640775"/>
            <a:ext cx="200670" cy="179600"/>
          </a:xfrm>
          <a:prstGeom prst="rect">
            <a:avLst/>
          </a:prstGeom>
          <a:noFill/>
          <a:ln>
            <a:noFill/>
          </a:ln>
        </p:spPr>
      </p:pic>
      <p:pic>
        <p:nvPicPr>
          <p:cNvPr id="745" name="Google Shape;745;p95" descr="\bold W \in \mathbb{R}^{F' \times F}" title="MathEquation,#000000"/>
          <p:cNvPicPr preferRelativeResize="0"/>
          <p:nvPr/>
        </p:nvPicPr>
        <p:blipFill>
          <a:blip r:embed="rId9">
            <a:alphaModFix/>
          </a:blip>
          <a:stretch>
            <a:fillRect/>
          </a:stretch>
        </p:blipFill>
        <p:spPr>
          <a:xfrm>
            <a:off x="7470125" y="1876200"/>
            <a:ext cx="962526" cy="228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96"/>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GAT </a:t>
            </a:r>
            <a:r>
              <a:rPr lang="en" sz="3000" b="0">
                <a:latin typeface="Helvetica Neue Light"/>
                <a:ea typeface="Helvetica Neue Light"/>
                <a:cs typeface="Helvetica Neue Light"/>
                <a:sym typeface="Helvetica Neue Light"/>
              </a:rPr>
              <a:t>ARCHITECTURE</a:t>
            </a:r>
            <a:endParaRPr b="0">
              <a:latin typeface="Helvetica Neue Light"/>
              <a:ea typeface="Helvetica Neue Light"/>
              <a:cs typeface="Helvetica Neue Light"/>
              <a:sym typeface="Helvetica Neue Light"/>
            </a:endParaRPr>
          </a:p>
        </p:txBody>
      </p:sp>
      <p:sp>
        <p:nvSpPr>
          <p:cNvPr id="751" name="Google Shape;751;p96"/>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752" name="Google Shape;752;p96"/>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42</a:t>
            </a:fld>
            <a:endParaRPr/>
          </a:p>
        </p:txBody>
      </p:sp>
      <p:sp>
        <p:nvSpPr>
          <p:cNvPr id="753" name="Google Shape;753;p96"/>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754" name="Google Shape;754;p96"/>
          <p:cNvSpPr txBox="1">
            <a:spLocks noGrp="1"/>
          </p:cNvSpPr>
          <p:nvPr>
            <p:ph type="body" idx="3"/>
          </p:nvPr>
        </p:nvSpPr>
        <p:spPr>
          <a:xfrm>
            <a:off x="457200" y="742525"/>
            <a:ext cx="4188600" cy="3961800"/>
          </a:xfrm>
          <a:prstGeom prst="rect">
            <a:avLst/>
          </a:prstGeom>
          <a:noFill/>
          <a:ln>
            <a:noFill/>
          </a:ln>
        </p:spPr>
        <p:txBody>
          <a:bodyPr spcFirstLastPara="1" wrap="square" lIns="0" tIns="0" rIns="0" bIns="0" anchor="t" anchorCtr="0">
            <a:noAutofit/>
          </a:bodyPr>
          <a:lstStyle/>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Attention Mechanism</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a single layer feed- forward network</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Parameterized by a weight vector</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Masked attention is performed by computing       for nodes        some neighborhood of node i</a:t>
            </a:r>
            <a:endParaRPr sz="1800">
              <a:latin typeface="Helvetica Neue Light"/>
              <a:ea typeface="Helvetica Neue Light"/>
              <a:cs typeface="Helvetica Neue Light"/>
              <a:sym typeface="Helvetica Neue Light"/>
            </a:endParaRPr>
          </a:p>
        </p:txBody>
      </p:sp>
      <p:pic>
        <p:nvPicPr>
          <p:cNvPr id="755" name="Google Shape;755;p96"/>
          <p:cNvPicPr preferRelativeResize="0"/>
          <p:nvPr/>
        </p:nvPicPr>
        <p:blipFill>
          <a:blip r:embed="rId3">
            <a:alphaModFix/>
          </a:blip>
          <a:stretch>
            <a:fillRect/>
          </a:stretch>
        </p:blipFill>
        <p:spPr>
          <a:xfrm>
            <a:off x="5099225" y="573625"/>
            <a:ext cx="3813525" cy="4088250"/>
          </a:xfrm>
          <a:prstGeom prst="rect">
            <a:avLst/>
          </a:prstGeom>
          <a:noFill/>
          <a:ln>
            <a:noFill/>
          </a:ln>
        </p:spPr>
      </p:pic>
      <p:pic>
        <p:nvPicPr>
          <p:cNvPr id="756" name="Google Shape;756;p96"/>
          <p:cNvPicPr preferRelativeResize="0"/>
          <p:nvPr/>
        </p:nvPicPr>
        <p:blipFill>
          <a:blip r:embed="rId4">
            <a:alphaModFix/>
          </a:blip>
          <a:stretch>
            <a:fillRect/>
          </a:stretch>
        </p:blipFill>
        <p:spPr>
          <a:xfrm>
            <a:off x="1040088" y="3472138"/>
            <a:ext cx="3676650" cy="659500"/>
          </a:xfrm>
          <a:prstGeom prst="rect">
            <a:avLst/>
          </a:prstGeom>
          <a:noFill/>
          <a:ln>
            <a:noFill/>
          </a:ln>
        </p:spPr>
      </p:pic>
      <p:pic>
        <p:nvPicPr>
          <p:cNvPr id="757" name="Google Shape;757;p96" descr="\alpha_{ij}" title="MathEquation,#000000"/>
          <p:cNvPicPr preferRelativeResize="0"/>
          <p:nvPr/>
        </p:nvPicPr>
        <p:blipFill>
          <a:blip r:embed="rId5">
            <a:alphaModFix/>
          </a:blip>
          <a:stretch>
            <a:fillRect/>
          </a:stretch>
        </p:blipFill>
        <p:spPr>
          <a:xfrm>
            <a:off x="2813425" y="2442300"/>
            <a:ext cx="327226" cy="231502"/>
          </a:xfrm>
          <a:prstGeom prst="rect">
            <a:avLst/>
          </a:prstGeom>
          <a:noFill/>
          <a:ln>
            <a:noFill/>
          </a:ln>
        </p:spPr>
      </p:pic>
      <p:pic>
        <p:nvPicPr>
          <p:cNvPr id="758" name="Google Shape;758;p96" descr="j \in " title="MathEquation,#000000"/>
          <p:cNvPicPr preferRelativeResize="0"/>
          <p:nvPr/>
        </p:nvPicPr>
        <p:blipFill>
          <a:blip r:embed="rId6">
            <a:alphaModFix/>
          </a:blip>
          <a:stretch>
            <a:fillRect/>
          </a:stretch>
        </p:blipFill>
        <p:spPr>
          <a:xfrm>
            <a:off x="4116410" y="2401275"/>
            <a:ext cx="327214" cy="258900"/>
          </a:xfrm>
          <a:prstGeom prst="rect">
            <a:avLst/>
          </a:prstGeom>
          <a:noFill/>
          <a:ln>
            <a:noFill/>
          </a:ln>
        </p:spPr>
      </p:pic>
      <p:pic>
        <p:nvPicPr>
          <p:cNvPr id="759" name="Google Shape;759;p96" descr="\overrightarrow{a} \in \mathbb{R}^{2F'}" title="MathEquation,#000000"/>
          <p:cNvPicPr preferRelativeResize="0"/>
          <p:nvPr/>
        </p:nvPicPr>
        <p:blipFill>
          <a:blip r:embed="rId7">
            <a:alphaModFix/>
          </a:blip>
          <a:stretch>
            <a:fillRect/>
          </a:stretch>
        </p:blipFill>
        <p:spPr>
          <a:xfrm>
            <a:off x="2041803" y="1821850"/>
            <a:ext cx="915548" cy="278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97"/>
          <p:cNvPicPr preferRelativeResize="0"/>
          <p:nvPr/>
        </p:nvPicPr>
        <p:blipFill>
          <a:blip r:embed="rId3">
            <a:alphaModFix/>
          </a:blip>
          <a:stretch>
            <a:fillRect/>
          </a:stretch>
        </p:blipFill>
        <p:spPr>
          <a:xfrm>
            <a:off x="1118106" y="2306950"/>
            <a:ext cx="2343318" cy="658662"/>
          </a:xfrm>
          <a:prstGeom prst="rect">
            <a:avLst/>
          </a:prstGeom>
          <a:noFill/>
          <a:ln>
            <a:noFill/>
          </a:ln>
        </p:spPr>
      </p:pic>
      <p:pic>
        <p:nvPicPr>
          <p:cNvPr id="765" name="Google Shape;765;p97"/>
          <p:cNvPicPr preferRelativeResize="0"/>
          <p:nvPr/>
        </p:nvPicPr>
        <p:blipFill>
          <a:blip r:embed="rId4">
            <a:alphaModFix/>
          </a:blip>
          <a:stretch>
            <a:fillRect/>
          </a:stretch>
        </p:blipFill>
        <p:spPr>
          <a:xfrm>
            <a:off x="3844500" y="651722"/>
            <a:ext cx="5299499" cy="3514403"/>
          </a:xfrm>
          <a:prstGeom prst="rect">
            <a:avLst/>
          </a:prstGeom>
          <a:noFill/>
          <a:ln>
            <a:noFill/>
          </a:ln>
        </p:spPr>
      </p:pic>
      <p:pic>
        <p:nvPicPr>
          <p:cNvPr id="766" name="Google Shape;766;p97"/>
          <p:cNvPicPr preferRelativeResize="0"/>
          <p:nvPr/>
        </p:nvPicPr>
        <p:blipFill>
          <a:blip r:embed="rId5">
            <a:alphaModFix/>
          </a:blip>
          <a:stretch>
            <a:fillRect/>
          </a:stretch>
        </p:blipFill>
        <p:spPr>
          <a:xfrm>
            <a:off x="1118099" y="3245262"/>
            <a:ext cx="2316800" cy="582000"/>
          </a:xfrm>
          <a:prstGeom prst="rect">
            <a:avLst/>
          </a:prstGeom>
          <a:noFill/>
          <a:ln>
            <a:noFill/>
          </a:ln>
        </p:spPr>
      </p:pic>
      <p:sp>
        <p:nvSpPr>
          <p:cNvPr id="767" name="Google Shape;767;p97"/>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GAT </a:t>
            </a:r>
            <a:r>
              <a:rPr lang="en" sz="3000" b="0">
                <a:latin typeface="Helvetica Neue Light"/>
                <a:ea typeface="Helvetica Neue Light"/>
                <a:cs typeface="Helvetica Neue Light"/>
                <a:sym typeface="Helvetica Neue Light"/>
              </a:rPr>
              <a:t>ARCHITECTURE</a:t>
            </a:r>
            <a:endParaRPr sz="3000" b="0">
              <a:latin typeface="Helvetica Neue Light"/>
              <a:ea typeface="Helvetica Neue Light"/>
              <a:cs typeface="Helvetica Neue Light"/>
              <a:sym typeface="Helvetica Neue Light"/>
            </a:endParaRPr>
          </a:p>
        </p:txBody>
      </p:sp>
      <p:sp>
        <p:nvSpPr>
          <p:cNvPr id="768" name="Google Shape;768;p97"/>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769" name="Google Shape;769;p97"/>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43</a:t>
            </a:fld>
            <a:endParaRPr/>
          </a:p>
        </p:txBody>
      </p:sp>
      <p:sp>
        <p:nvSpPr>
          <p:cNvPr id="770" name="Google Shape;770;p97"/>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771" name="Google Shape;771;p97"/>
          <p:cNvSpPr txBox="1"/>
          <p:nvPr/>
        </p:nvSpPr>
        <p:spPr>
          <a:xfrm>
            <a:off x="4082300" y="4153075"/>
            <a:ext cx="5114400" cy="5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An illustration of multi-head attention with K=3 heads by node 1 on its neighbourhoods</a:t>
            </a:r>
            <a:endParaRPr>
              <a:latin typeface="Helvetica Neue Light"/>
              <a:ea typeface="Helvetica Neue Light"/>
              <a:cs typeface="Helvetica Neue Light"/>
              <a:sym typeface="Helvetica Neue Light"/>
            </a:endParaRPr>
          </a:p>
        </p:txBody>
      </p:sp>
      <p:sp>
        <p:nvSpPr>
          <p:cNvPr id="772" name="Google Shape;772;p97"/>
          <p:cNvSpPr txBox="1">
            <a:spLocks noGrp="1"/>
          </p:cNvSpPr>
          <p:nvPr>
            <p:ph type="body" idx="3"/>
          </p:nvPr>
        </p:nvSpPr>
        <p:spPr>
          <a:xfrm>
            <a:off x="457200" y="742525"/>
            <a:ext cx="3500100" cy="3961800"/>
          </a:xfrm>
          <a:prstGeom prst="rect">
            <a:avLst/>
          </a:prstGeom>
          <a:noFill/>
          <a:ln>
            <a:noFill/>
          </a:ln>
        </p:spPr>
        <p:txBody>
          <a:bodyPr spcFirstLastPara="1" wrap="square" lIns="0" tIns="0" rIns="0" bIns="0" anchor="t" anchorCtr="0">
            <a:noAutofit/>
          </a:bodyPr>
          <a:lstStyle/>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Multi-head Attention</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Brings stability to  the learning process</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Parallelly executes K attention mechanisms</a:t>
            </a:r>
            <a:endParaRPr sz="1800">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                    </a:t>
            </a:r>
            <a:endParaRPr/>
          </a:p>
          <a:p>
            <a:pPr marL="914400" lvl="0" indent="0" algn="l" rtl="0">
              <a:lnSpc>
                <a:spcPct val="100000"/>
              </a:lnSpc>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8"/>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Properties of GAT</a:t>
            </a:r>
            <a:endParaRPr b="0">
              <a:latin typeface="Helvetica Neue Light"/>
              <a:ea typeface="Helvetica Neue Light"/>
              <a:cs typeface="Helvetica Neue Light"/>
              <a:sym typeface="Helvetica Neue Light"/>
            </a:endParaRPr>
          </a:p>
        </p:txBody>
      </p:sp>
      <p:sp>
        <p:nvSpPr>
          <p:cNvPr id="778" name="Google Shape;778;p98"/>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779" name="Google Shape;779;p98"/>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44</a:t>
            </a:fld>
            <a:endParaRPr/>
          </a:p>
        </p:txBody>
      </p:sp>
      <p:sp>
        <p:nvSpPr>
          <p:cNvPr id="780" name="Google Shape;780;p98"/>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781" name="Google Shape;781;p98"/>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Computational and Storage Efficiency</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Fixed number of parameters (independent of input graph size)</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Localisation - acting on a local neighbourhood of a node</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Ability to specify arbitrary importances to different neighbours</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Applicability to inductive problems</a:t>
            </a:r>
            <a:endParaRPr sz="1800">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99"/>
          <p:cNvSpPr txBox="1">
            <a:spLocks noGrp="1"/>
          </p:cNvSpPr>
          <p:nvPr>
            <p:ph type="title"/>
          </p:nvPr>
        </p:nvSpPr>
        <p:spPr>
          <a:xfrm>
            <a:off x="457200" y="69050"/>
            <a:ext cx="8686800" cy="579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GAT Applications</a:t>
            </a:r>
            <a:r>
              <a:rPr lang="en"/>
              <a:t> </a:t>
            </a:r>
            <a:endParaRPr/>
          </a:p>
        </p:txBody>
      </p:sp>
      <p:sp>
        <p:nvSpPr>
          <p:cNvPr id="787" name="Google Shape;787;p99"/>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788" name="Google Shape;788;p99"/>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45</a:t>
            </a:fld>
            <a:endParaRPr/>
          </a:p>
        </p:txBody>
      </p:sp>
      <p:sp>
        <p:nvSpPr>
          <p:cNvPr id="789" name="Google Shape;789;p99"/>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790" name="Google Shape;790;p99"/>
          <p:cNvSpPr txBox="1">
            <a:spLocks noGrp="1"/>
          </p:cNvSpPr>
          <p:nvPr>
            <p:ph type="body" idx="3"/>
          </p:nvPr>
        </p:nvSpPr>
        <p:spPr>
          <a:xfrm>
            <a:off x="457200" y="742513"/>
            <a:ext cx="3573600" cy="3961800"/>
          </a:xfrm>
          <a:prstGeom prst="rect">
            <a:avLst/>
          </a:prstGeom>
          <a:noFill/>
          <a:ln>
            <a:noFill/>
          </a:ln>
        </p:spPr>
        <p:txBody>
          <a:bodyPr spcFirstLastPara="1" wrap="square" lIns="0" tIns="0" rIns="0" bIns="0" anchor="t" anchorCtr="0">
            <a:noAutofit/>
          </a:bodyPr>
          <a:lstStyle/>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Mesh Based Parcellation of the cerebral cortex</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Neural Paratope Prediction</a:t>
            </a:r>
            <a:endParaRPr sz="1800">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None/>
            </a:pPr>
            <a:endParaRPr/>
          </a:p>
        </p:txBody>
      </p:sp>
      <p:pic>
        <p:nvPicPr>
          <p:cNvPr id="791" name="Google Shape;791;p99"/>
          <p:cNvPicPr preferRelativeResize="0"/>
          <p:nvPr/>
        </p:nvPicPr>
        <p:blipFill>
          <a:blip r:embed="rId3">
            <a:alphaModFix/>
          </a:blip>
          <a:stretch>
            <a:fillRect/>
          </a:stretch>
        </p:blipFill>
        <p:spPr>
          <a:xfrm>
            <a:off x="0" y="1827225"/>
            <a:ext cx="5154274" cy="2313901"/>
          </a:xfrm>
          <a:prstGeom prst="rect">
            <a:avLst/>
          </a:prstGeom>
          <a:noFill/>
          <a:ln>
            <a:noFill/>
          </a:ln>
        </p:spPr>
      </p:pic>
      <p:pic>
        <p:nvPicPr>
          <p:cNvPr id="792" name="Google Shape;792;p99"/>
          <p:cNvPicPr preferRelativeResize="0"/>
          <p:nvPr/>
        </p:nvPicPr>
        <p:blipFill>
          <a:blip r:embed="rId4">
            <a:alphaModFix/>
          </a:blip>
          <a:stretch>
            <a:fillRect/>
          </a:stretch>
        </p:blipFill>
        <p:spPr>
          <a:xfrm>
            <a:off x="5154275" y="1546499"/>
            <a:ext cx="3989734" cy="25414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00"/>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Outline</a:t>
            </a:r>
            <a:endParaRPr b="0">
              <a:latin typeface="Helvetica Neue Light"/>
              <a:ea typeface="Helvetica Neue Light"/>
              <a:cs typeface="Helvetica Neue Light"/>
              <a:sym typeface="Helvetica Neue Light"/>
            </a:endParaRPr>
          </a:p>
        </p:txBody>
      </p:sp>
      <p:sp>
        <p:nvSpPr>
          <p:cNvPr id="798" name="Google Shape;798;p100"/>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799" name="Google Shape;799;p100"/>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46</a:t>
            </a:fld>
            <a:endParaRPr/>
          </a:p>
        </p:txBody>
      </p:sp>
      <p:sp>
        <p:nvSpPr>
          <p:cNvPr id="800" name="Google Shape;800;p100"/>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801" name="Google Shape;801;p100"/>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Motivation</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Background:</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Graph Definition</a:t>
            </a:r>
            <a:endParaRPr sz="1800">
              <a:solidFill>
                <a:srgbClr val="B7B7B7"/>
              </a:solidFill>
              <a:latin typeface="Helvetica Neue Light"/>
              <a:ea typeface="Helvetica Neue Light"/>
              <a:cs typeface="Helvetica Neue Light"/>
              <a:sym typeface="Helvetica Neue Light"/>
            </a:endParaRPr>
          </a:p>
          <a:p>
            <a:pPr marL="914400" lvl="1" indent="-342900" algn="l" rtl="0">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Spatial vs Spectral Domains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Challenges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Paper:</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DCNN</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GATs</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SyncSpecCNN </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Summary</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Takeaway &amp; References</a:t>
            </a:r>
            <a:endParaRPr sz="1800">
              <a:solidFill>
                <a:srgbClr val="B7B7B7"/>
              </a:solidFill>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01"/>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807" name="Google Shape;807;p101"/>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808" name="Google Shape;808;p101"/>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47</a:t>
            </a:fld>
            <a:endParaRPr/>
          </a:p>
        </p:txBody>
      </p:sp>
      <p:sp>
        <p:nvSpPr>
          <p:cNvPr id="809" name="Google Shape;809;p101"/>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810" name="Google Shape;810;p101"/>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Yi, L., Su, H., Guo, X., Guibas, L. (2017)</a:t>
            </a:r>
            <a:endParaRPr>
              <a:latin typeface="Helvetica Neue"/>
              <a:ea typeface="Helvetica Neue"/>
              <a:cs typeface="Helvetica Neue"/>
              <a:sym typeface="Helvetica Neue"/>
            </a:endParaRPr>
          </a:p>
        </p:txBody>
      </p:sp>
      <p:pic>
        <p:nvPicPr>
          <p:cNvPr id="811" name="Google Shape;811;p101"/>
          <p:cNvPicPr preferRelativeResize="0"/>
          <p:nvPr/>
        </p:nvPicPr>
        <p:blipFill>
          <a:blip r:embed="rId4">
            <a:alphaModFix/>
          </a:blip>
          <a:stretch>
            <a:fillRect/>
          </a:stretch>
        </p:blipFill>
        <p:spPr>
          <a:xfrm>
            <a:off x="1573874" y="741512"/>
            <a:ext cx="5996252" cy="36811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2"/>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817" name="Google Shape;817;p102"/>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818" name="Google Shape;818;p102"/>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48</a:t>
            </a:fld>
            <a:endParaRPr/>
          </a:p>
        </p:txBody>
      </p:sp>
      <p:sp>
        <p:nvSpPr>
          <p:cNvPr id="819" name="Google Shape;819;p102"/>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820" name="Google Shape;820;p102"/>
          <p:cNvSpPr txBox="1">
            <a:spLocks noGrp="1"/>
          </p:cNvSpPr>
          <p:nvPr>
            <p:ph type="body" idx="3"/>
          </p:nvPr>
        </p:nvSpPr>
        <p:spPr>
          <a:xfrm>
            <a:off x="457200" y="761125"/>
            <a:ext cx="33393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Problem:</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Input:</a:t>
            </a:r>
            <a:endParaRPr sz="1800">
              <a:latin typeface="Helvetica Neue Light"/>
              <a:ea typeface="Helvetica Neue Light"/>
              <a:cs typeface="Helvetica Neue Light"/>
              <a:sym typeface="Helvetica Neue Light"/>
            </a:endParaRPr>
          </a:p>
          <a:p>
            <a:pPr marL="1371600" lvl="2"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Shape Graph (L)</a:t>
            </a:r>
            <a:endParaRPr sz="1800">
              <a:latin typeface="Helvetica Neue Light"/>
              <a:ea typeface="Helvetica Neue Light"/>
              <a:cs typeface="Helvetica Neue Light"/>
              <a:sym typeface="Helvetica Neue Light"/>
            </a:endParaRPr>
          </a:p>
          <a:p>
            <a:pPr marL="1371600" lvl="2"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Vertex Functions</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Output:</a:t>
            </a:r>
            <a:endParaRPr sz="1800">
              <a:latin typeface="Helvetica Neue Light"/>
              <a:ea typeface="Helvetica Neue Light"/>
              <a:cs typeface="Helvetica Neue Light"/>
              <a:sym typeface="Helvetica Neue Light"/>
            </a:endParaRPr>
          </a:p>
          <a:p>
            <a:pPr marL="1371600" lvl="2"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Vertex Label</a:t>
            </a:r>
            <a:endParaRPr sz="1800">
              <a:latin typeface="Helvetica Neue Light"/>
              <a:ea typeface="Helvetica Neue Light"/>
              <a:cs typeface="Helvetica Neue Light"/>
              <a:sym typeface="Helvetica Neue Light"/>
            </a:endParaRPr>
          </a:p>
        </p:txBody>
      </p:sp>
      <p:sp>
        <p:nvSpPr>
          <p:cNvPr id="821" name="Google Shape;821;p102"/>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Yi, L., Su, H., Guo, X., Guibas, L. (2017)</a:t>
            </a:r>
            <a:endParaRPr>
              <a:latin typeface="Helvetica Neue"/>
              <a:ea typeface="Helvetica Neue"/>
              <a:cs typeface="Helvetica Neue"/>
              <a:sym typeface="Helvetica Neue"/>
            </a:endParaRPr>
          </a:p>
        </p:txBody>
      </p:sp>
      <p:pic>
        <p:nvPicPr>
          <p:cNvPr id="822" name="Google Shape;822;p102"/>
          <p:cNvPicPr preferRelativeResize="0"/>
          <p:nvPr/>
        </p:nvPicPr>
        <p:blipFill rotWithShape="1">
          <a:blip r:embed="rId4">
            <a:alphaModFix/>
          </a:blip>
          <a:srcRect r="6419"/>
          <a:stretch/>
        </p:blipFill>
        <p:spPr>
          <a:xfrm>
            <a:off x="3698171" y="1041900"/>
            <a:ext cx="4891303" cy="308036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03"/>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828" name="Google Shape;828;p103"/>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829" name="Google Shape;829;p103"/>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49</a:t>
            </a:fld>
            <a:endParaRPr/>
          </a:p>
        </p:txBody>
      </p:sp>
      <p:sp>
        <p:nvSpPr>
          <p:cNvPr id="830" name="Google Shape;830;p103"/>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831" name="Google Shape;831;p103"/>
          <p:cNvSpPr txBox="1">
            <a:spLocks noGrp="1"/>
          </p:cNvSpPr>
          <p:nvPr>
            <p:ph type="body" idx="3"/>
          </p:nvPr>
        </p:nvSpPr>
        <p:spPr>
          <a:xfrm>
            <a:off x="457200" y="76112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Challenges:</a:t>
            </a:r>
            <a:endParaRPr sz="1800">
              <a:latin typeface="Helvetica Neue Light"/>
              <a:ea typeface="Helvetica Neue Light"/>
              <a:cs typeface="Helvetica Neue Light"/>
              <a:sym typeface="Helvetica Neue Light"/>
            </a:endParaRPr>
          </a:p>
        </p:txBody>
      </p:sp>
      <p:pic>
        <p:nvPicPr>
          <p:cNvPr id="832" name="Google Shape;832;p103"/>
          <p:cNvPicPr preferRelativeResize="0"/>
          <p:nvPr/>
        </p:nvPicPr>
        <p:blipFill rotWithShape="1">
          <a:blip r:embed="rId3">
            <a:alphaModFix/>
          </a:blip>
          <a:srcRect l="1068" t="4067"/>
          <a:stretch/>
        </p:blipFill>
        <p:spPr>
          <a:xfrm>
            <a:off x="1326068" y="1145664"/>
            <a:ext cx="7157866" cy="2863615"/>
          </a:xfrm>
          <a:prstGeom prst="rect">
            <a:avLst/>
          </a:prstGeom>
          <a:noFill/>
          <a:ln>
            <a:noFill/>
          </a:ln>
        </p:spPr>
      </p:pic>
      <p:pic>
        <p:nvPicPr>
          <p:cNvPr id="833" name="Google Shape;833;p103"/>
          <p:cNvPicPr preferRelativeResize="0"/>
          <p:nvPr/>
        </p:nvPicPr>
        <p:blipFill rotWithShape="1">
          <a:blip r:embed="rId3">
            <a:alphaModFix/>
          </a:blip>
          <a:srcRect l="57672" t="-1989" r="-475" b="61720"/>
          <a:stretch/>
        </p:blipFill>
        <p:spPr>
          <a:xfrm>
            <a:off x="5430519" y="955564"/>
            <a:ext cx="3096907" cy="1202050"/>
          </a:xfrm>
          <a:prstGeom prst="rect">
            <a:avLst/>
          </a:prstGeom>
          <a:noFill/>
          <a:ln>
            <a:noFill/>
          </a:ln>
        </p:spPr>
      </p:pic>
      <p:sp>
        <p:nvSpPr>
          <p:cNvPr id="834" name="Google Shape;834;p103"/>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4"/>
              </a:rPr>
              <a:t>Yi, L., Su, H., Guo, X., Guibas, L. (2017)</a:t>
            </a:r>
            <a:endParaRPr>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9"/>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Motivation</a:t>
            </a:r>
            <a:endParaRPr b="0">
              <a:latin typeface="Helvetica Neue Light"/>
              <a:ea typeface="Helvetica Neue Light"/>
              <a:cs typeface="Helvetica Neue Light"/>
              <a:sym typeface="Helvetica Neue Light"/>
            </a:endParaRPr>
          </a:p>
        </p:txBody>
      </p:sp>
      <p:sp>
        <p:nvSpPr>
          <p:cNvPr id="316" name="Google Shape;316;p59"/>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317" name="Google Shape;317;p59"/>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5</a:t>
            </a:fld>
            <a:endParaRPr/>
          </a:p>
        </p:txBody>
      </p:sp>
      <p:sp>
        <p:nvSpPr>
          <p:cNvPr id="318" name="Google Shape;318;p59"/>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319" name="Google Shape;319;p59"/>
          <p:cNvPicPr preferRelativeResize="0"/>
          <p:nvPr/>
        </p:nvPicPr>
        <p:blipFill>
          <a:blip r:embed="rId3">
            <a:alphaModFix/>
          </a:blip>
          <a:stretch>
            <a:fillRect/>
          </a:stretch>
        </p:blipFill>
        <p:spPr>
          <a:xfrm>
            <a:off x="4083547" y="1502275"/>
            <a:ext cx="4696865" cy="2492899"/>
          </a:xfrm>
          <a:prstGeom prst="rect">
            <a:avLst/>
          </a:prstGeom>
          <a:noFill/>
          <a:ln>
            <a:noFill/>
          </a:ln>
        </p:spPr>
      </p:pic>
      <p:sp>
        <p:nvSpPr>
          <p:cNvPr id="320" name="Google Shape;320;p59"/>
          <p:cNvSpPr txBox="1"/>
          <p:nvPr/>
        </p:nvSpPr>
        <p:spPr>
          <a:xfrm>
            <a:off x="5032613" y="4117150"/>
            <a:ext cx="2798700" cy="5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Light"/>
                <a:ea typeface="Helvetica Neue Light"/>
                <a:cs typeface="Helvetica Neue Light"/>
                <a:sym typeface="Helvetica Neue Light"/>
              </a:rPr>
              <a:t>Images borrowed from </a:t>
            </a:r>
            <a:r>
              <a:rPr lang="en" sz="1000" u="sng">
                <a:solidFill>
                  <a:schemeClr val="hlink"/>
                </a:solidFill>
                <a:latin typeface="Helvetica Neue Light"/>
                <a:ea typeface="Helvetica Neue Light"/>
                <a:cs typeface="Helvetica Neue Light"/>
                <a:sym typeface="Helvetica Neue Light"/>
                <a:hlinkClick r:id="rId4"/>
              </a:rPr>
              <a:t>Graph attention networks</a:t>
            </a:r>
            <a:endParaRPr sz="1000">
              <a:latin typeface="Helvetica Neue Light"/>
              <a:ea typeface="Helvetica Neue Light"/>
              <a:cs typeface="Helvetica Neue Light"/>
              <a:sym typeface="Helvetica Neue Light"/>
            </a:endParaRPr>
          </a:p>
        </p:txBody>
      </p:sp>
      <p:pic>
        <p:nvPicPr>
          <p:cNvPr id="321" name="Google Shape;321;p59"/>
          <p:cNvPicPr preferRelativeResize="0"/>
          <p:nvPr/>
        </p:nvPicPr>
        <p:blipFill>
          <a:blip r:embed="rId5">
            <a:alphaModFix/>
          </a:blip>
          <a:stretch>
            <a:fillRect/>
          </a:stretch>
        </p:blipFill>
        <p:spPr>
          <a:xfrm>
            <a:off x="980675" y="1502263"/>
            <a:ext cx="2312825" cy="2032975"/>
          </a:xfrm>
          <a:prstGeom prst="rect">
            <a:avLst/>
          </a:prstGeom>
          <a:noFill/>
          <a:ln>
            <a:noFill/>
          </a:ln>
        </p:spPr>
      </p:pic>
      <p:sp>
        <p:nvSpPr>
          <p:cNvPr id="322" name="Google Shape;322;p59"/>
          <p:cNvSpPr txBox="1"/>
          <p:nvPr/>
        </p:nvSpPr>
        <p:spPr>
          <a:xfrm>
            <a:off x="1129075" y="799425"/>
            <a:ext cx="4250700" cy="495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CNN nicely exploits the Grid Structure</a:t>
            </a:r>
            <a:endParaRPr>
              <a:latin typeface="Helvetica Neue Light"/>
              <a:ea typeface="Helvetica Neue Light"/>
              <a:cs typeface="Helvetica Neue Light"/>
              <a:sym typeface="Helvetica Neue Light"/>
            </a:endParaRPr>
          </a:p>
          <a:p>
            <a:pPr marL="45720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04"/>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840" name="Google Shape;840;p104"/>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841" name="Google Shape;841;p104"/>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50</a:t>
            </a:fld>
            <a:endParaRPr/>
          </a:p>
        </p:txBody>
      </p:sp>
      <p:sp>
        <p:nvSpPr>
          <p:cNvPr id="842" name="Google Shape;842;p104"/>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843" name="Google Shape;843;p104"/>
          <p:cNvSpPr txBox="1">
            <a:spLocks noGrp="1"/>
          </p:cNvSpPr>
          <p:nvPr>
            <p:ph type="body" idx="3"/>
          </p:nvPr>
        </p:nvSpPr>
        <p:spPr>
          <a:xfrm>
            <a:off x="457200" y="76112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Solutions:</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Lack of translation structure</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 Spatial convolution = point-wise multiplication in spectral domain.</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Hard to do effective multi-scale analysis</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 Spectral dilated convolution</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Non-isometric shapes does not generalize well</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 Functional map for synchronization</a:t>
            </a:r>
            <a:endParaRPr sz="1800">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05"/>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849" name="Google Shape;849;p105"/>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850" name="Google Shape;850;p105"/>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51</a:t>
            </a:fld>
            <a:endParaRPr/>
          </a:p>
        </p:txBody>
      </p:sp>
      <p:sp>
        <p:nvSpPr>
          <p:cNvPr id="851" name="Google Shape;851;p105"/>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852" name="Google Shape;852;p105"/>
          <p:cNvSpPr txBox="1">
            <a:spLocks noGrp="1"/>
          </p:cNvSpPr>
          <p:nvPr>
            <p:ph type="body" idx="3"/>
          </p:nvPr>
        </p:nvSpPr>
        <p:spPr>
          <a:xfrm>
            <a:off x="457200" y="76112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Solutions:</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Lack of translation structure</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 Spatial convolution = point-wise multiplication in spectral domain.</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Hard to do effective multi-scale analysis</a:t>
            </a:r>
            <a:br>
              <a:rPr lang="en" sz="1800">
                <a:solidFill>
                  <a:srgbClr val="B7B7B7"/>
                </a:solidFill>
                <a:latin typeface="Helvetica Neue Light"/>
                <a:ea typeface="Helvetica Neue Light"/>
                <a:cs typeface="Helvetica Neue Light"/>
                <a:sym typeface="Helvetica Neue Light"/>
              </a:rPr>
            </a:br>
            <a:r>
              <a:rPr lang="en" sz="1800">
                <a:solidFill>
                  <a:srgbClr val="B7B7B7"/>
                </a:solidFill>
                <a:latin typeface="Helvetica Neue Light"/>
                <a:ea typeface="Helvetica Neue Light"/>
                <a:cs typeface="Helvetica Neue Light"/>
                <a:sym typeface="Helvetica Neue Light"/>
              </a:rPr>
              <a:t>⇨ Spectral dilated convolution</a:t>
            </a:r>
            <a:br>
              <a:rPr lang="en" sz="1800">
                <a:solidFill>
                  <a:srgbClr val="B7B7B7"/>
                </a:solidFill>
                <a:latin typeface="Helvetica Neue Light"/>
                <a:ea typeface="Helvetica Neue Light"/>
                <a:cs typeface="Helvetica Neue Light"/>
                <a:sym typeface="Helvetica Neue Light"/>
              </a:rPr>
            </a:b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Non-isometric shapes does not generalize well</a:t>
            </a:r>
            <a:br>
              <a:rPr lang="en" sz="1800">
                <a:solidFill>
                  <a:srgbClr val="B7B7B7"/>
                </a:solidFill>
                <a:latin typeface="Helvetica Neue Light"/>
                <a:ea typeface="Helvetica Neue Light"/>
                <a:cs typeface="Helvetica Neue Light"/>
                <a:sym typeface="Helvetica Neue Light"/>
              </a:rPr>
            </a:br>
            <a:r>
              <a:rPr lang="en" sz="1800">
                <a:solidFill>
                  <a:srgbClr val="B7B7B7"/>
                </a:solidFill>
                <a:latin typeface="Helvetica Neue Light"/>
                <a:ea typeface="Helvetica Neue Light"/>
                <a:cs typeface="Helvetica Neue Light"/>
                <a:sym typeface="Helvetica Neue Light"/>
              </a:rPr>
              <a:t>⇨ Functional map for synchronization</a:t>
            </a:r>
            <a:endParaRPr sz="1800">
              <a:solidFill>
                <a:srgbClr val="B7B7B7"/>
              </a:solidFill>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06"/>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858" name="Google Shape;858;p106"/>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859" name="Google Shape;859;p106"/>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52</a:t>
            </a:fld>
            <a:endParaRPr/>
          </a:p>
        </p:txBody>
      </p:sp>
      <p:sp>
        <p:nvSpPr>
          <p:cNvPr id="860" name="Google Shape;860;p106"/>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861" name="Google Shape;861;p106"/>
          <p:cNvPicPr preferRelativeResize="0"/>
          <p:nvPr/>
        </p:nvPicPr>
        <p:blipFill>
          <a:blip r:embed="rId3">
            <a:alphaModFix/>
          </a:blip>
          <a:stretch>
            <a:fillRect/>
          </a:stretch>
        </p:blipFill>
        <p:spPr>
          <a:xfrm>
            <a:off x="804551" y="848963"/>
            <a:ext cx="7534875" cy="3466224"/>
          </a:xfrm>
          <a:prstGeom prst="rect">
            <a:avLst/>
          </a:prstGeom>
          <a:noFill/>
          <a:ln>
            <a:noFill/>
          </a:ln>
        </p:spPr>
      </p:pic>
      <p:sp>
        <p:nvSpPr>
          <p:cNvPr id="862" name="Google Shape;862;p106"/>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4"/>
              </a:rPr>
              <a:t>Yi, L., Su, H., Guo, X., Guibas, L. (2017)</a:t>
            </a:r>
            <a:endParaRPr>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07"/>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868" name="Google Shape;868;p107"/>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869" name="Google Shape;869;p107"/>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53</a:t>
            </a:fld>
            <a:endParaRPr/>
          </a:p>
        </p:txBody>
      </p:sp>
      <p:sp>
        <p:nvSpPr>
          <p:cNvPr id="870" name="Google Shape;870;p107"/>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871" name="Google Shape;871;p107"/>
          <p:cNvSpPr txBox="1">
            <a:spLocks noGrp="1"/>
          </p:cNvSpPr>
          <p:nvPr>
            <p:ph type="body" idx="3"/>
          </p:nvPr>
        </p:nvSpPr>
        <p:spPr>
          <a:xfrm>
            <a:off x="457200" y="76112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Solutions:</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solidFill>
                  <a:srgbClr val="B7B7B7"/>
                </a:solidFill>
                <a:latin typeface="Helvetica Neue Light"/>
                <a:ea typeface="Helvetica Neue Light"/>
                <a:cs typeface="Helvetica Neue Light"/>
                <a:sym typeface="Helvetica Neue Light"/>
              </a:rPr>
              <a:t>Lack of translation structure</a:t>
            </a:r>
            <a:br>
              <a:rPr lang="en" sz="1800">
                <a:solidFill>
                  <a:srgbClr val="B7B7B7"/>
                </a:solidFill>
                <a:latin typeface="Helvetica Neue Light"/>
                <a:ea typeface="Helvetica Neue Light"/>
                <a:cs typeface="Helvetica Neue Light"/>
                <a:sym typeface="Helvetica Neue Light"/>
              </a:rPr>
            </a:br>
            <a:r>
              <a:rPr lang="en" sz="1800">
                <a:solidFill>
                  <a:srgbClr val="B7B7B7"/>
                </a:solidFill>
                <a:latin typeface="Helvetica Neue Light"/>
                <a:ea typeface="Helvetica Neue Light"/>
                <a:cs typeface="Helvetica Neue Light"/>
                <a:sym typeface="Helvetica Neue Light"/>
              </a:rPr>
              <a:t>⇨ Spatial convolution = point-wise multiplication in spectral domain.</a:t>
            </a:r>
            <a:br>
              <a:rPr lang="en" sz="1800">
                <a:solidFill>
                  <a:srgbClr val="B7B7B7"/>
                </a:solidFill>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Hard to do effective multi-scale analysis</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 Spectral dilated convolution</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Non-isometric shapes does not generalize well</a:t>
            </a:r>
            <a:br>
              <a:rPr lang="en" sz="1800">
                <a:solidFill>
                  <a:srgbClr val="B7B7B7"/>
                </a:solidFill>
                <a:latin typeface="Helvetica Neue Light"/>
                <a:ea typeface="Helvetica Neue Light"/>
                <a:cs typeface="Helvetica Neue Light"/>
                <a:sym typeface="Helvetica Neue Light"/>
              </a:rPr>
            </a:br>
            <a:r>
              <a:rPr lang="en" sz="1800">
                <a:solidFill>
                  <a:srgbClr val="B7B7B7"/>
                </a:solidFill>
                <a:latin typeface="Helvetica Neue Light"/>
                <a:ea typeface="Helvetica Neue Light"/>
                <a:cs typeface="Helvetica Neue Light"/>
                <a:sym typeface="Helvetica Neue Light"/>
              </a:rPr>
              <a:t>⇨ Functional map for synchronization</a:t>
            </a:r>
            <a:endParaRPr sz="1800">
              <a:solidFill>
                <a:srgbClr val="B7B7B7"/>
              </a:solidFill>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08"/>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877" name="Google Shape;877;p108"/>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878" name="Google Shape;878;p108"/>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54</a:t>
            </a:fld>
            <a:endParaRPr/>
          </a:p>
        </p:txBody>
      </p:sp>
      <p:sp>
        <p:nvSpPr>
          <p:cNvPr id="879" name="Google Shape;879;p108"/>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880" name="Google Shape;880;p108"/>
          <p:cNvSpPr txBox="1">
            <a:spLocks noGrp="1"/>
          </p:cNvSpPr>
          <p:nvPr>
            <p:ph type="body" idx="3"/>
          </p:nvPr>
        </p:nvSpPr>
        <p:spPr>
          <a:xfrm>
            <a:off x="457200" y="761125"/>
            <a:ext cx="8229600" cy="9345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0"/>
              </a:spcBef>
              <a:spcAft>
                <a:spcPts val="0"/>
              </a:spcAft>
              <a:buClr>
                <a:srgbClr val="101D3A"/>
              </a:buClr>
              <a:buSzPts val="1800"/>
              <a:buFont typeface="Helvetica Neue Light"/>
              <a:buChar char="•"/>
            </a:pPr>
            <a:r>
              <a:rPr lang="en" sz="1800">
                <a:latin typeface="Helvetica Neue Light"/>
                <a:ea typeface="Helvetica Neue Light"/>
                <a:cs typeface="Helvetica Neue Light"/>
                <a:sym typeface="Helvetica Neue Light"/>
              </a:rPr>
              <a:t>Receptive Field Recap for Images</a:t>
            </a:r>
            <a:endParaRPr sz="1800">
              <a:latin typeface="Helvetica Neue Light"/>
              <a:ea typeface="Helvetica Neue Light"/>
              <a:cs typeface="Helvetica Neue Light"/>
              <a:sym typeface="Helvetica Neue Light"/>
            </a:endParaRPr>
          </a:p>
        </p:txBody>
      </p:sp>
      <p:sp>
        <p:nvSpPr>
          <p:cNvPr id="881" name="Google Shape;881;p108"/>
          <p:cNvSpPr txBox="1"/>
          <p:nvPr/>
        </p:nvSpPr>
        <p:spPr>
          <a:xfrm>
            <a:off x="6142050" y="4496625"/>
            <a:ext cx="27507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by Dang Ha The Hien</a:t>
            </a:r>
            <a:endParaRPr>
              <a:latin typeface="Helvetica Neue"/>
              <a:ea typeface="Helvetica Neue"/>
              <a:cs typeface="Helvetica Neue"/>
              <a:sym typeface="Helvetica Neue"/>
            </a:endParaRPr>
          </a:p>
        </p:txBody>
      </p:sp>
      <p:pic>
        <p:nvPicPr>
          <p:cNvPr id="882" name="Google Shape;882;p108"/>
          <p:cNvPicPr preferRelativeResize="0"/>
          <p:nvPr/>
        </p:nvPicPr>
        <p:blipFill>
          <a:blip r:embed="rId4">
            <a:alphaModFix/>
          </a:blip>
          <a:stretch>
            <a:fillRect/>
          </a:stretch>
        </p:blipFill>
        <p:spPr>
          <a:xfrm>
            <a:off x="1831438" y="1439900"/>
            <a:ext cx="5481163" cy="279827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9"/>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888" name="Google Shape;888;p109"/>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889" name="Google Shape;889;p109"/>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55</a:t>
            </a:fld>
            <a:endParaRPr/>
          </a:p>
        </p:txBody>
      </p:sp>
      <p:sp>
        <p:nvSpPr>
          <p:cNvPr id="890" name="Google Shape;890;p109"/>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891" name="Google Shape;891;p109"/>
          <p:cNvSpPr txBox="1">
            <a:spLocks noGrp="1"/>
          </p:cNvSpPr>
          <p:nvPr>
            <p:ph type="body" idx="3"/>
          </p:nvPr>
        </p:nvSpPr>
        <p:spPr>
          <a:xfrm>
            <a:off x="457200" y="761125"/>
            <a:ext cx="8229600" cy="9345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0"/>
              </a:spcBef>
              <a:spcAft>
                <a:spcPts val="0"/>
              </a:spcAft>
              <a:buClr>
                <a:srgbClr val="101D3A"/>
              </a:buClr>
              <a:buSzPts val="1800"/>
              <a:buFont typeface="Helvetica Neue Light"/>
              <a:buChar char="•"/>
            </a:pPr>
            <a:r>
              <a:rPr lang="en" sz="1800">
                <a:latin typeface="Helvetica Neue Light"/>
                <a:ea typeface="Helvetica Neue Light"/>
                <a:cs typeface="Helvetica Neue Light"/>
                <a:sym typeface="Helvetica Neue Light"/>
              </a:rPr>
              <a:t>Dilated Convolution in 2D</a:t>
            </a:r>
            <a:endParaRPr sz="1800">
              <a:latin typeface="Helvetica Neue Light"/>
              <a:ea typeface="Helvetica Neue Light"/>
              <a:cs typeface="Helvetica Neue Light"/>
              <a:sym typeface="Helvetica Neue Light"/>
            </a:endParaRPr>
          </a:p>
        </p:txBody>
      </p:sp>
      <p:sp>
        <p:nvSpPr>
          <p:cNvPr id="892" name="Google Shape;892;p109"/>
          <p:cNvSpPr txBox="1"/>
          <p:nvPr/>
        </p:nvSpPr>
        <p:spPr>
          <a:xfrm>
            <a:off x="6142050" y="4496625"/>
            <a:ext cx="27507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Yu, Fisher &amp; Koltun, V (2016)</a:t>
            </a:r>
            <a:endParaRPr>
              <a:latin typeface="Helvetica Neue"/>
              <a:ea typeface="Helvetica Neue"/>
              <a:cs typeface="Helvetica Neue"/>
              <a:sym typeface="Helvetica Neue"/>
            </a:endParaRPr>
          </a:p>
        </p:txBody>
      </p:sp>
      <p:pic>
        <p:nvPicPr>
          <p:cNvPr id="893" name="Google Shape;893;p109"/>
          <p:cNvPicPr preferRelativeResize="0"/>
          <p:nvPr/>
        </p:nvPicPr>
        <p:blipFill rotWithShape="1">
          <a:blip r:embed="rId4">
            <a:alphaModFix/>
          </a:blip>
          <a:srcRect b="33906"/>
          <a:stretch/>
        </p:blipFill>
        <p:spPr>
          <a:xfrm>
            <a:off x="654825" y="1446100"/>
            <a:ext cx="7710426" cy="2840700"/>
          </a:xfrm>
          <a:prstGeom prst="rect">
            <a:avLst/>
          </a:prstGeom>
          <a:noFill/>
          <a:ln>
            <a:noFill/>
          </a:ln>
        </p:spPr>
      </p:pic>
      <p:sp>
        <p:nvSpPr>
          <p:cNvPr id="894" name="Google Shape;894;p109"/>
          <p:cNvSpPr txBox="1"/>
          <p:nvPr/>
        </p:nvSpPr>
        <p:spPr>
          <a:xfrm>
            <a:off x="1157100" y="1213550"/>
            <a:ext cx="1749900" cy="4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Helvetica Neue"/>
                <a:ea typeface="Helvetica Neue"/>
                <a:cs typeface="Helvetica Neue"/>
                <a:sym typeface="Helvetica Neue"/>
              </a:rPr>
              <a:t>1-dilated</a:t>
            </a:r>
            <a:endParaRPr sz="1200">
              <a:latin typeface="Helvetica Neue"/>
              <a:ea typeface="Helvetica Neue"/>
              <a:cs typeface="Helvetica Neue"/>
              <a:sym typeface="Helvetica Neue"/>
            </a:endParaRPr>
          </a:p>
          <a:p>
            <a:pPr marL="0" lvl="0" indent="0" algn="l" rtl="0">
              <a:spcBef>
                <a:spcPts val="0"/>
              </a:spcBef>
              <a:spcAft>
                <a:spcPts val="0"/>
              </a:spcAft>
              <a:buNone/>
            </a:pPr>
            <a:r>
              <a:rPr lang="en" sz="1200">
                <a:latin typeface="Helvetica Neue"/>
                <a:ea typeface="Helvetica Neue"/>
                <a:cs typeface="Helvetica Neue"/>
                <a:sym typeface="Helvetica Neue"/>
              </a:rPr>
              <a:t>Receptive field = 3x3</a:t>
            </a:r>
            <a:endParaRPr sz="1200">
              <a:latin typeface="Helvetica Neue"/>
              <a:ea typeface="Helvetica Neue"/>
              <a:cs typeface="Helvetica Neue"/>
              <a:sym typeface="Helvetica Neue"/>
            </a:endParaRPr>
          </a:p>
        </p:txBody>
      </p:sp>
      <p:sp>
        <p:nvSpPr>
          <p:cNvPr id="895" name="Google Shape;895;p109"/>
          <p:cNvSpPr txBox="1"/>
          <p:nvPr/>
        </p:nvSpPr>
        <p:spPr>
          <a:xfrm>
            <a:off x="3595500" y="1213550"/>
            <a:ext cx="1749900" cy="4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Helvetica Neue"/>
                <a:ea typeface="Helvetica Neue"/>
                <a:cs typeface="Helvetica Neue"/>
                <a:sym typeface="Helvetica Neue"/>
              </a:rPr>
              <a:t>2-dilated</a:t>
            </a:r>
            <a:endParaRPr sz="1200">
              <a:latin typeface="Helvetica Neue"/>
              <a:ea typeface="Helvetica Neue"/>
              <a:cs typeface="Helvetica Neue"/>
              <a:sym typeface="Helvetica Neue"/>
            </a:endParaRPr>
          </a:p>
          <a:p>
            <a:pPr marL="0" lvl="0" indent="0" algn="l" rtl="0">
              <a:spcBef>
                <a:spcPts val="0"/>
              </a:spcBef>
              <a:spcAft>
                <a:spcPts val="0"/>
              </a:spcAft>
              <a:buNone/>
            </a:pPr>
            <a:r>
              <a:rPr lang="en" sz="1200">
                <a:latin typeface="Helvetica Neue"/>
                <a:ea typeface="Helvetica Neue"/>
                <a:cs typeface="Helvetica Neue"/>
                <a:sym typeface="Helvetica Neue"/>
              </a:rPr>
              <a:t>Receptive field = 7x7</a:t>
            </a:r>
            <a:endParaRPr sz="1200">
              <a:latin typeface="Helvetica Neue"/>
              <a:ea typeface="Helvetica Neue"/>
              <a:cs typeface="Helvetica Neue"/>
              <a:sym typeface="Helvetica Neue"/>
            </a:endParaRPr>
          </a:p>
        </p:txBody>
      </p:sp>
      <p:sp>
        <p:nvSpPr>
          <p:cNvPr id="896" name="Google Shape;896;p109"/>
          <p:cNvSpPr txBox="1"/>
          <p:nvPr/>
        </p:nvSpPr>
        <p:spPr>
          <a:xfrm>
            <a:off x="5969000" y="1213550"/>
            <a:ext cx="1814700" cy="4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Helvetica Neue"/>
                <a:ea typeface="Helvetica Neue"/>
                <a:cs typeface="Helvetica Neue"/>
                <a:sym typeface="Helvetica Neue"/>
              </a:rPr>
              <a:t>4-dilated</a:t>
            </a:r>
            <a:endParaRPr sz="1200">
              <a:latin typeface="Helvetica Neue"/>
              <a:ea typeface="Helvetica Neue"/>
              <a:cs typeface="Helvetica Neue"/>
              <a:sym typeface="Helvetica Neue"/>
            </a:endParaRPr>
          </a:p>
          <a:p>
            <a:pPr marL="0" lvl="0" indent="0" algn="l" rtl="0">
              <a:spcBef>
                <a:spcPts val="0"/>
              </a:spcBef>
              <a:spcAft>
                <a:spcPts val="0"/>
              </a:spcAft>
              <a:buNone/>
            </a:pPr>
            <a:r>
              <a:rPr lang="en" sz="1200">
                <a:latin typeface="Helvetica Neue"/>
                <a:ea typeface="Helvetica Neue"/>
                <a:cs typeface="Helvetica Neue"/>
                <a:sym typeface="Helvetica Neue"/>
              </a:rPr>
              <a:t>Receptive field = 15x15</a:t>
            </a:r>
            <a:endParaRPr sz="1200">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10"/>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902" name="Google Shape;902;p110"/>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903" name="Google Shape;903;p110"/>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56</a:t>
            </a:fld>
            <a:endParaRPr/>
          </a:p>
        </p:txBody>
      </p:sp>
      <p:sp>
        <p:nvSpPr>
          <p:cNvPr id="904" name="Google Shape;904;p110"/>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905" name="Google Shape;905;p110"/>
          <p:cNvSpPr txBox="1">
            <a:spLocks noGrp="1"/>
          </p:cNvSpPr>
          <p:nvPr>
            <p:ph type="body" idx="3"/>
          </p:nvPr>
        </p:nvSpPr>
        <p:spPr>
          <a:xfrm>
            <a:off x="457200" y="761125"/>
            <a:ext cx="8229600" cy="482400"/>
          </a:xfrm>
          <a:prstGeom prst="rect">
            <a:avLst/>
          </a:prstGeom>
          <a:noFill/>
          <a:ln>
            <a:noFill/>
          </a:ln>
        </p:spPr>
        <p:txBody>
          <a:bodyPr spcFirstLastPara="1" wrap="square" lIns="0" tIns="0" rIns="0" bIns="0" anchor="t" anchorCtr="0">
            <a:noAutofit/>
          </a:bodyPr>
          <a:lstStyle/>
          <a:p>
            <a:pPr marL="457200" marR="0" lvl="0" indent="-342900" algn="l" rtl="0">
              <a:lnSpc>
                <a:spcPct val="100000"/>
              </a:lnSpc>
              <a:spcBef>
                <a:spcPts val="0"/>
              </a:spcBef>
              <a:spcAft>
                <a:spcPts val="0"/>
              </a:spcAft>
              <a:buClr>
                <a:srgbClr val="101D3A"/>
              </a:buClr>
              <a:buSzPts val="1800"/>
              <a:buFont typeface="Helvetica Neue Light"/>
              <a:buChar char="•"/>
            </a:pPr>
            <a:r>
              <a:rPr lang="en" sz="1800">
                <a:latin typeface="Helvetica Neue Light"/>
                <a:ea typeface="Helvetica Neue Light"/>
                <a:cs typeface="Helvetica Neue Light"/>
                <a:sym typeface="Helvetica Neue Light"/>
              </a:rPr>
              <a:t>Spectral Dilated Convolution</a:t>
            </a:r>
            <a:endParaRPr sz="1800">
              <a:latin typeface="Helvetica Neue Light"/>
              <a:ea typeface="Helvetica Neue Light"/>
              <a:cs typeface="Helvetica Neue Light"/>
              <a:sym typeface="Helvetica Neue Light"/>
            </a:endParaRPr>
          </a:p>
        </p:txBody>
      </p:sp>
      <p:pic>
        <p:nvPicPr>
          <p:cNvPr id="906" name="Google Shape;906;p110"/>
          <p:cNvPicPr preferRelativeResize="0"/>
          <p:nvPr/>
        </p:nvPicPr>
        <p:blipFill rotWithShape="1">
          <a:blip r:embed="rId3">
            <a:alphaModFix/>
          </a:blip>
          <a:srcRect t="2893"/>
          <a:stretch/>
        </p:blipFill>
        <p:spPr>
          <a:xfrm>
            <a:off x="880426" y="1122400"/>
            <a:ext cx="7487026" cy="3250376"/>
          </a:xfrm>
          <a:prstGeom prst="rect">
            <a:avLst/>
          </a:prstGeom>
          <a:noFill/>
          <a:ln>
            <a:noFill/>
          </a:ln>
        </p:spPr>
      </p:pic>
      <p:sp>
        <p:nvSpPr>
          <p:cNvPr id="907" name="Google Shape;907;p110"/>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4"/>
              </a:rPr>
              <a:t>Yi, L., Su, H., Guo, X., Guibas, L. (2017)</a:t>
            </a:r>
            <a:endParaRPr>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11"/>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913" name="Google Shape;913;p111"/>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914" name="Google Shape;914;p111"/>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57</a:t>
            </a:fld>
            <a:endParaRPr/>
          </a:p>
        </p:txBody>
      </p:sp>
      <p:sp>
        <p:nvSpPr>
          <p:cNvPr id="915" name="Google Shape;915;p111"/>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916" name="Google Shape;916;p111"/>
          <p:cNvSpPr txBox="1">
            <a:spLocks noGrp="1"/>
          </p:cNvSpPr>
          <p:nvPr>
            <p:ph type="body" idx="3"/>
          </p:nvPr>
        </p:nvSpPr>
        <p:spPr>
          <a:xfrm>
            <a:off x="457200" y="76112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Solutions:</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Lack of translation structure</a:t>
            </a:r>
            <a:br>
              <a:rPr lang="en" sz="1800">
                <a:solidFill>
                  <a:srgbClr val="B7B7B7"/>
                </a:solidFill>
                <a:latin typeface="Helvetica Neue Light"/>
                <a:ea typeface="Helvetica Neue Light"/>
                <a:cs typeface="Helvetica Neue Light"/>
                <a:sym typeface="Helvetica Neue Light"/>
              </a:rPr>
            </a:br>
            <a:r>
              <a:rPr lang="en" sz="1800">
                <a:solidFill>
                  <a:srgbClr val="B7B7B7"/>
                </a:solidFill>
                <a:latin typeface="Helvetica Neue Light"/>
                <a:ea typeface="Helvetica Neue Light"/>
                <a:cs typeface="Helvetica Neue Light"/>
                <a:sym typeface="Helvetica Neue Light"/>
              </a:rPr>
              <a:t>⇨ Spatial convolution = point-wise multiplication in spectral domain.</a:t>
            </a:r>
            <a:br>
              <a:rPr lang="en" sz="1800">
                <a:solidFill>
                  <a:srgbClr val="B7B7B7"/>
                </a:solidFill>
                <a:latin typeface="Helvetica Neue Light"/>
                <a:ea typeface="Helvetica Neue Light"/>
                <a:cs typeface="Helvetica Neue Light"/>
                <a:sym typeface="Helvetica Neue Light"/>
              </a:rPr>
            </a:br>
            <a:r>
              <a:rPr lang="en" sz="1800">
                <a:solidFill>
                  <a:srgbClr val="B7B7B7"/>
                </a:solidFill>
                <a:latin typeface="Helvetica Neue Light"/>
                <a:ea typeface="Helvetica Neue Light"/>
                <a:cs typeface="Helvetica Neue Light"/>
                <a:sym typeface="Helvetica Neue Light"/>
              </a:rPr>
              <a:t> </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Hard to do effective multi-scale analysis</a:t>
            </a:r>
            <a:br>
              <a:rPr lang="en" sz="1800">
                <a:solidFill>
                  <a:srgbClr val="B7B7B7"/>
                </a:solidFill>
                <a:latin typeface="Helvetica Neue Light"/>
                <a:ea typeface="Helvetica Neue Light"/>
                <a:cs typeface="Helvetica Neue Light"/>
                <a:sym typeface="Helvetica Neue Light"/>
              </a:rPr>
            </a:br>
            <a:r>
              <a:rPr lang="en" sz="1800">
                <a:solidFill>
                  <a:srgbClr val="B7B7B7"/>
                </a:solidFill>
                <a:latin typeface="Helvetica Neue Light"/>
                <a:ea typeface="Helvetica Neue Light"/>
                <a:cs typeface="Helvetica Neue Light"/>
                <a:sym typeface="Helvetica Neue Light"/>
              </a:rPr>
              <a:t>⇨ Spectral dilated convolution</a:t>
            </a:r>
            <a:br>
              <a:rPr lang="en" sz="1800">
                <a:solidFill>
                  <a:srgbClr val="B7B7B7"/>
                </a:solidFill>
                <a:latin typeface="Helvetica Neue Light"/>
                <a:ea typeface="Helvetica Neue Light"/>
                <a:cs typeface="Helvetica Neue Light"/>
                <a:sym typeface="Helvetica Neue Light"/>
              </a:rPr>
            </a:b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Non-isometric shapes does not generalize well</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	Functional map for synchronization</a:t>
            </a:r>
            <a:endParaRPr sz="1800">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12"/>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922" name="Google Shape;922;p112"/>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923" name="Google Shape;923;p112"/>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58</a:t>
            </a:fld>
            <a:endParaRPr/>
          </a:p>
        </p:txBody>
      </p:sp>
      <p:sp>
        <p:nvSpPr>
          <p:cNvPr id="924" name="Google Shape;924;p112"/>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925" name="Google Shape;925;p112"/>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Cross Domain Consistency</a:t>
            </a:r>
            <a:endParaRPr sz="1800">
              <a:latin typeface="Helvetica Neue Light"/>
              <a:ea typeface="Helvetica Neue Light"/>
              <a:cs typeface="Helvetica Neue Light"/>
              <a:sym typeface="Helvetica Neue Light"/>
            </a:endParaRPr>
          </a:p>
        </p:txBody>
      </p:sp>
      <p:pic>
        <p:nvPicPr>
          <p:cNvPr id="926" name="Google Shape;926;p112"/>
          <p:cNvPicPr preferRelativeResize="0"/>
          <p:nvPr/>
        </p:nvPicPr>
        <p:blipFill>
          <a:blip r:embed="rId3">
            <a:alphaModFix/>
          </a:blip>
          <a:stretch>
            <a:fillRect/>
          </a:stretch>
        </p:blipFill>
        <p:spPr>
          <a:xfrm>
            <a:off x="1855172" y="1196625"/>
            <a:ext cx="5433650" cy="3300575"/>
          </a:xfrm>
          <a:prstGeom prst="rect">
            <a:avLst/>
          </a:prstGeom>
          <a:noFill/>
          <a:ln>
            <a:noFill/>
          </a:ln>
        </p:spPr>
      </p:pic>
      <p:sp>
        <p:nvSpPr>
          <p:cNvPr id="927" name="Google Shape;927;p112"/>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4"/>
              </a:rPr>
              <a:t>Yi, L., Su, H., Guo, X., Guibas, L. (2017)</a:t>
            </a:r>
            <a:endParaRPr>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13"/>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933" name="Google Shape;933;p113"/>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934" name="Google Shape;934;p113"/>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59</a:t>
            </a:fld>
            <a:endParaRPr/>
          </a:p>
        </p:txBody>
      </p:sp>
      <p:sp>
        <p:nvSpPr>
          <p:cNvPr id="935" name="Google Shape;935;p113"/>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936" name="Google Shape;936;p113"/>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Cross Domain Consistency</a:t>
            </a:r>
            <a:endParaRPr sz="1800">
              <a:latin typeface="Helvetica Neue Light"/>
              <a:ea typeface="Helvetica Neue Light"/>
              <a:cs typeface="Helvetica Neue Light"/>
              <a:sym typeface="Helvetica Neue Light"/>
            </a:endParaRPr>
          </a:p>
        </p:txBody>
      </p:sp>
      <p:sp>
        <p:nvSpPr>
          <p:cNvPr id="937" name="Google Shape;937;p113"/>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Yi, L., Su, H., Guo, X., Guibas, L. (2017)</a:t>
            </a:r>
            <a:endParaRPr>
              <a:latin typeface="Helvetica Neue"/>
              <a:ea typeface="Helvetica Neue"/>
              <a:cs typeface="Helvetica Neue"/>
              <a:sym typeface="Helvetica Neue"/>
            </a:endParaRPr>
          </a:p>
        </p:txBody>
      </p:sp>
      <p:pic>
        <p:nvPicPr>
          <p:cNvPr id="938" name="Google Shape;938;p113"/>
          <p:cNvPicPr preferRelativeResize="0"/>
          <p:nvPr/>
        </p:nvPicPr>
        <p:blipFill>
          <a:blip r:embed="rId4">
            <a:alphaModFix/>
          </a:blip>
          <a:stretch>
            <a:fillRect/>
          </a:stretch>
        </p:blipFill>
        <p:spPr>
          <a:xfrm>
            <a:off x="1359225" y="1114025"/>
            <a:ext cx="6425552" cy="342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0"/>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Motivation</a:t>
            </a:r>
            <a:endParaRPr b="0">
              <a:latin typeface="Helvetica Neue Light"/>
              <a:ea typeface="Helvetica Neue Light"/>
              <a:cs typeface="Helvetica Neue Light"/>
              <a:sym typeface="Helvetica Neue Light"/>
            </a:endParaRPr>
          </a:p>
        </p:txBody>
      </p:sp>
      <p:sp>
        <p:nvSpPr>
          <p:cNvPr id="328" name="Google Shape;328;p60"/>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329" name="Google Shape;329;p60"/>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6</a:t>
            </a:fld>
            <a:endParaRPr/>
          </a:p>
        </p:txBody>
      </p:sp>
      <p:sp>
        <p:nvSpPr>
          <p:cNvPr id="330" name="Google Shape;330;p60"/>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331" name="Google Shape;331;p60"/>
          <p:cNvPicPr preferRelativeResize="0"/>
          <p:nvPr/>
        </p:nvPicPr>
        <p:blipFill rotWithShape="1">
          <a:blip r:embed="rId3">
            <a:alphaModFix/>
          </a:blip>
          <a:srcRect r="38431" b="8508"/>
          <a:stretch/>
        </p:blipFill>
        <p:spPr>
          <a:xfrm>
            <a:off x="442525" y="752950"/>
            <a:ext cx="3852724" cy="3637601"/>
          </a:xfrm>
          <a:prstGeom prst="rect">
            <a:avLst/>
          </a:prstGeom>
          <a:noFill/>
          <a:ln>
            <a:noFill/>
          </a:ln>
        </p:spPr>
      </p:pic>
      <p:sp>
        <p:nvSpPr>
          <p:cNvPr id="332" name="Google Shape;332;p60"/>
          <p:cNvSpPr txBox="1"/>
          <p:nvPr/>
        </p:nvSpPr>
        <p:spPr>
          <a:xfrm>
            <a:off x="6151225" y="4479150"/>
            <a:ext cx="30021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Light"/>
                <a:ea typeface="Helvetica Neue Light"/>
                <a:cs typeface="Helvetica Neue Light"/>
                <a:sym typeface="Helvetica Neue Light"/>
              </a:rPr>
              <a:t>Image borrowed from </a:t>
            </a:r>
            <a:r>
              <a:rPr lang="en" sz="1000" u="sng">
                <a:solidFill>
                  <a:schemeClr val="hlink"/>
                </a:solidFill>
                <a:latin typeface="Helvetica Neue Light"/>
                <a:ea typeface="Helvetica Neue Light"/>
                <a:cs typeface="Helvetica Neue Light"/>
                <a:sym typeface="Helvetica Neue Light"/>
                <a:hlinkClick r:id="rId4"/>
              </a:rPr>
              <a:t>Bresson’s</a:t>
            </a:r>
            <a:endParaRPr sz="1000">
              <a:latin typeface="Helvetica Neue Light"/>
              <a:ea typeface="Helvetica Neue Light"/>
              <a:cs typeface="Helvetica Neue Light"/>
              <a:sym typeface="Helvetica Neue Light"/>
            </a:endParaRPr>
          </a:p>
        </p:txBody>
      </p:sp>
      <p:pic>
        <p:nvPicPr>
          <p:cNvPr id="333" name="Google Shape;333;p60"/>
          <p:cNvPicPr preferRelativeResize="0"/>
          <p:nvPr/>
        </p:nvPicPr>
        <p:blipFill>
          <a:blip r:embed="rId5">
            <a:alphaModFix/>
          </a:blip>
          <a:stretch>
            <a:fillRect/>
          </a:stretch>
        </p:blipFill>
        <p:spPr>
          <a:xfrm>
            <a:off x="4551448" y="1098238"/>
            <a:ext cx="1907125" cy="1082617"/>
          </a:xfrm>
          <a:prstGeom prst="rect">
            <a:avLst/>
          </a:prstGeom>
          <a:noFill/>
          <a:ln>
            <a:noFill/>
          </a:ln>
        </p:spPr>
      </p:pic>
      <p:sp>
        <p:nvSpPr>
          <p:cNvPr id="334" name="Google Shape;334;p60"/>
          <p:cNvSpPr txBox="1"/>
          <p:nvPr/>
        </p:nvSpPr>
        <p:spPr>
          <a:xfrm>
            <a:off x="5144849" y="2180840"/>
            <a:ext cx="7203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6"/>
              </a:rPr>
              <a:t>CORA</a:t>
            </a:r>
            <a:endParaRPr sz="1000"/>
          </a:p>
        </p:txBody>
      </p:sp>
      <p:pic>
        <p:nvPicPr>
          <p:cNvPr id="335" name="Google Shape;335;p60"/>
          <p:cNvPicPr preferRelativeResize="0"/>
          <p:nvPr/>
        </p:nvPicPr>
        <p:blipFill>
          <a:blip r:embed="rId7">
            <a:alphaModFix/>
          </a:blip>
          <a:stretch>
            <a:fillRect/>
          </a:stretch>
        </p:blipFill>
        <p:spPr>
          <a:xfrm>
            <a:off x="4403750" y="2865425"/>
            <a:ext cx="2311001" cy="1079344"/>
          </a:xfrm>
          <a:prstGeom prst="rect">
            <a:avLst/>
          </a:prstGeom>
          <a:noFill/>
          <a:ln>
            <a:noFill/>
          </a:ln>
        </p:spPr>
      </p:pic>
      <p:sp>
        <p:nvSpPr>
          <p:cNvPr id="336" name="Google Shape;336;p60"/>
          <p:cNvSpPr txBox="1"/>
          <p:nvPr/>
        </p:nvSpPr>
        <p:spPr>
          <a:xfrm>
            <a:off x="4928783" y="3917934"/>
            <a:ext cx="1457100" cy="2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8"/>
              </a:rPr>
              <a:t>PPI Affinity 2.0</a:t>
            </a:r>
            <a:endParaRPr sz="1000"/>
          </a:p>
        </p:txBody>
      </p:sp>
      <p:pic>
        <p:nvPicPr>
          <p:cNvPr id="337" name="Google Shape;337;p60"/>
          <p:cNvPicPr preferRelativeResize="0"/>
          <p:nvPr/>
        </p:nvPicPr>
        <p:blipFill rotWithShape="1">
          <a:blip r:embed="rId3">
            <a:alphaModFix/>
          </a:blip>
          <a:srcRect l="64460" b="11863"/>
          <a:stretch/>
        </p:blipFill>
        <p:spPr>
          <a:xfrm>
            <a:off x="6714775" y="886513"/>
            <a:ext cx="2223901" cy="3504036"/>
          </a:xfrm>
          <a:prstGeom prst="rect">
            <a:avLst/>
          </a:prstGeom>
          <a:noFill/>
          <a:ln>
            <a:noFill/>
          </a:ln>
        </p:spPr>
      </p:pic>
      <p:sp>
        <p:nvSpPr>
          <p:cNvPr id="338" name="Google Shape;338;p60"/>
          <p:cNvSpPr txBox="1"/>
          <p:nvPr/>
        </p:nvSpPr>
        <p:spPr>
          <a:xfrm>
            <a:off x="436100" y="4296950"/>
            <a:ext cx="57975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Also chemistry, physics, communication networks, social science etc.  </a:t>
            </a:r>
            <a:endParaRPr/>
          </a:p>
        </p:txBody>
      </p:sp>
      <p:sp>
        <p:nvSpPr>
          <p:cNvPr id="339" name="Google Shape;339;p60"/>
          <p:cNvSpPr txBox="1"/>
          <p:nvPr/>
        </p:nvSpPr>
        <p:spPr>
          <a:xfrm>
            <a:off x="1011000" y="602350"/>
            <a:ext cx="5342700" cy="495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What about data with arbitrary structures like Graphs?</a:t>
            </a:r>
            <a:endParaRPr>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14"/>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944" name="Google Shape;944;p114"/>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945" name="Google Shape;945;p114"/>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60</a:t>
            </a:fld>
            <a:endParaRPr/>
          </a:p>
        </p:txBody>
      </p:sp>
      <p:sp>
        <p:nvSpPr>
          <p:cNvPr id="946" name="Google Shape;946;p114"/>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947" name="Google Shape;947;p114"/>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Different domains need to be synchronized.</a:t>
            </a:r>
            <a:endParaRPr sz="1800">
              <a:latin typeface="Helvetica Neue Light"/>
              <a:ea typeface="Helvetica Neue Light"/>
              <a:cs typeface="Helvetica Neue Light"/>
              <a:sym typeface="Helvetica Neue Light"/>
            </a:endParaRPr>
          </a:p>
        </p:txBody>
      </p:sp>
      <p:sp>
        <p:nvSpPr>
          <p:cNvPr id="948" name="Google Shape;948;p114"/>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Yi, L., Su, H., Guo, X., Guibas, L. (2017)</a:t>
            </a:r>
            <a:endParaRPr>
              <a:latin typeface="Helvetica Neue"/>
              <a:ea typeface="Helvetica Neue"/>
              <a:cs typeface="Helvetica Neue"/>
              <a:sym typeface="Helvetica Neue"/>
            </a:endParaRPr>
          </a:p>
        </p:txBody>
      </p:sp>
      <p:pic>
        <p:nvPicPr>
          <p:cNvPr id="949" name="Google Shape;949;p114"/>
          <p:cNvPicPr preferRelativeResize="0"/>
          <p:nvPr/>
        </p:nvPicPr>
        <p:blipFill>
          <a:blip r:embed="rId4">
            <a:alphaModFix/>
          </a:blip>
          <a:stretch>
            <a:fillRect/>
          </a:stretch>
        </p:blipFill>
        <p:spPr>
          <a:xfrm>
            <a:off x="1915000" y="1224713"/>
            <a:ext cx="5314000" cy="32490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15"/>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955" name="Google Shape;955;p115"/>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956" name="Google Shape;956;p115"/>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61</a:t>
            </a:fld>
            <a:endParaRPr/>
          </a:p>
        </p:txBody>
      </p:sp>
      <p:sp>
        <p:nvSpPr>
          <p:cNvPr id="957" name="Google Shape;957;p115"/>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958" name="Google Shape;958;p115"/>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Functional Map</a:t>
            </a:r>
            <a:endParaRPr sz="1800">
              <a:latin typeface="Helvetica Neue Light"/>
              <a:ea typeface="Helvetica Neue Light"/>
              <a:cs typeface="Helvetica Neue Light"/>
              <a:sym typeface="Helvetica Neue Light"/>
            </a:endParaRPr>
          </a:p>
        </p:txBody>
      </p:sp>
      <p:pic>
        <p:nvPicPr>
          <p:cNvPr id="959" name="Google Shape;959;p115"/>
          <p:cNvPicPr preferRelativeResize="0"/>
          <p:nvPr/>
        </p:nvPicPr>
        <p:blipFill>
          <a:blip r:embed="rId3">
            <a:alphaModFix/>
          </a:blip>
          <a:stretch>
            <a:fillRect/>
          </a:stretch>
        </p:blipFill>
        <p:spPr>
          <a:xfrm>
            <a:off x="1244613" y="1180075"/>
            <a:ext cx="6654825" cy="3426600"/>
          </a:xfrm>
          <a:prstGeom prst="rect">
            <a:avLst/>
          </a:prstGeom>
          <a:noFill/>
          <a:ln>
            <a:noFill/>
          </a:ln>
        </p:spPr>
      </p:pic>
      <p:sp>
        <p:nvSpPr>
          <p:cNvPr id="960" name="Google Shape;960;p115"/>
          <p:cNvSpPr txBox="1"/>
          <p:nvPr/>
        </p:nvSpPr>
        <p:spPr>
          <a:xfrm>
            <a:off x="5724325" y="4469900"/>
            <a:ext cx="34290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4"/>
              </a:rPr>
              <a:t>SIGGRAPH2014 Course Notes</a:t>
            </a:r>
            <a:endParaRPr>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16"/>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966" name="Google Shape;966;p116"/>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967" name="Google Shape;967;p116"/>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62</a:t>
            </a:fld>
            <a:endParaRPr/>
          </a:p>
        </p:txBody>
      </p:sp>
      <p:sp>
        <p:nvSpPr>
          <p:cNvPr id="968" name="Google Shape;968;p116"/>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969" name="Google Shape;969;p116"/>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Functional Map</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Let</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Original Mapping:</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Functional representation of    is:</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While    maybe a complicated mapping between surfaces,     acts linearly between function spaces.</a:t>
            </a:r>
            <a:endParaRPr sz="1800">
              <a:latin typeface="Helvetica Neue Light"/>
              <a:ea typeface="Helvetica Neue Light"/>
              <a:cs typeface="Helvetica Neue Light"/>
              <a:sym typeface="Helvetica Neue Light"/>
            </a:endParaRPr>
          </a:p>
          <a:p>
            <a:pPr marL="914400" lvl="0" indent="0" algn="l" rtl="0">
              <a:lnSpc>
                <a:spcPct val="100000"/>
              </a:lnSpc>
              <a:spcBef>
                <a:spcPts val="0"/>
              </a:spcBef>
              <a:spcAft>
                <a:spcPts val="0"/>
              </a:spcAft>
              <a:buNone/>
            </a:pPr>
            <a:endParaRPr sz="1800">
              <a:latin typeface="Helvetica Neue Light"/>
              <a:ea typeface="Helvetica Neue Light"/>
              <a:cs typeface="Helvetica Neue Light"/>
              <a:sym typeface="Helvetica Neue Light"/>
            </a:endParaRPr>
          </a:p>
          <a:p>
            <a:pPr marL="914400" lvl="0" indent="0" algn="l" rtl="0">
              <a:lnSpc>
                <a:spcPct val="100000"/>
              </a:lnSpc>
              <a:spcBef>
                <a:spcPts val="0"/>
              </a:spcBef>
              <a:spcAft>
                <a:spcPts val="0"/>
              </a:spcAft>
              <a:buNone/>
            </a:pPr>
            <a:r>
              <a:rPr lang="en"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
        <p:nvSpPr>
          <p:cNvPr id="970" name="Google Shape;970;p116"/>
          <p:cNvSpPr txBox="1"/>
          <p:nvPr/>
        </p:nvSpPr>
        <p:spPr>
          <a:xfrm>
            <a:off x="5724325" y="4469900"/>
            <a:ext cx="34290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SIGGRAPH2014 Course Notes</a:t>
            </a:r>
            <a:endParaRPr>
              <a:latin typeface="Helvetica Neue"/>
              <a:ea typeface="Helvetica Neue"/>
              <a:cs typeface="Helvetica Neue"/>
              <a:sym typeface="Helvetica Neue"/>
            </a:endParaRPr>
          </a:p>
        </p:txBody>
      </p:sp>
      <p:pic>
        <p:nvPicPr>
          <p:cNvPr id="971" name="Google Shape;971;p116" descr="g: N \rightarrow \mathbb{R}" title="MathEquation,#000000"/>
          <p:cNvPicPr preferRelativeResize="0"/>
          <p:nvPr/>
        </p:nvPicPr>
        <p:blipFill>
          <a:blip r:embed="rId4">
            <a:alphaModFix/>
          </a:blip>
          <a:stretch>
            <a:fillRect/>
          </a:stretch>
        </p:blipFill>
        <p:spPr>
          <a:xfrm>
            <a:off x="1832654" y="1049400"/>
            <a:ext cx="982984" cy="237144"/>
          </a:xfrm>
          <a:prstGeom prst="rect">
            <a:avLst/>
          </a:prstGeom>
          <a:noFill/>
          <a:ln>
            <a:noFill/>
          </a:ln>
        </p:spPr>
      </p:pic>
      <p:pic>
        <p:nvPicPr>
          <p:cNvPr id="972" name="Google Shape;972;p116" descr="f: M \rightarrow \mathbb{R}" title="MathEquation,#000000"/>
          <p:cNvPicPr preferRelativeResize="0"/>
          <p:nvPr/>
        </p:nvPicPr>
        <p:blipFill>
          <a:blip r:embed="rId5">
            <a:alphaModFix/>
          </a:blip>
          <a:stretch>
            <a:fillRect/>
          </a:stretch>
        </p:blipFill>
        <p:spPr>
          <a:xfrm>
            <a:off x="1808612" y="1352432"/>
            <a:ext cx="1031064" cy="237144"/>
          </a:xfrm>
          <a:prstGeom prst="rect">
            <a:avLst/>
          </a:prstGeom>
          <a:noFill/>
          <a:ln>
            <a:noFill/>
          </a:ln>
        </p:spPr>
      </p:pic>
      <p:pic>
        <p:nvPicPr>
          <p:cNvPr id="973" name="Google Shape;973;p116" descr="T: M\rightarrow N" title="MathEquation,#000000"/>
          <p:cNvPicPr preferRelativeResize="0"/>
          <p:nvPr/>
        </p:nvPicPr>
        <p:blipFill>
          <a:blip r:embed="rId6">
            <a:alphaModFix/>
          </a:blip>
          <a:stretch>
            <a:fillRect/>
          </a:stretch>
        </p:blipFill>
        <p:spPr>
          <a:xfrm>
            <a:off x="3159065" y="1633226"/>
            <a:ext cx="1326682" cy="237144"/>
          </a:xfrm>
          <a:prstGeom prst="rect">
            <a:avLst/>
          </a:prstGeom>
          <a:noFill/>
          <a:ln>
            <a:noFill/>
          </a:ln>
        </p:spPr>
      </p:pic>
      <p:pic>
        <p:nvPicPr>
          <p:cNvPr id="974" name="Google Shape;974;p116" descr="T_F : \mathcal{F}(M, \mathbb{R}) \rightarrow \mathcal{F}(N \mathbb{R}) " title="MathEquation,#000000"/>
          <p:cNvPicPr preferRelativeResize="0"/>
          <p:nvPr/>
        </p:nvPicPr>
        <p:blipFill>
          <a:blip r:embed="rId7">
            <a:alphaModFix/>
          </a:blip>
          <a:stretch>
            <a:fillRect/>
          </a:stretch>
        </p:blipFill>
        <p:spPr>
          <a:xfrm>
            <a:off x="4600171" y="1902037"/>
            <a:ext cx="2107954" cy="237144"/>
          </a:xfrm>
          <a:prstGeom prst="rect">
            <a:avLst/>
          </a:prstGeom>
          <a:noFill/>
          <a:ln>
            <a:noFill/>
          </a:ln>
        </p:spPr>
      </p:pic>
      <p:pic>
        <p:nvPicPr>
          <p:cNvPr id="975" name="Google Shape;975;p116"/>
          <p:cNvPicPr preferRelativeResize="0"/>
          <p:nvPr/>
        </p:nvPicPr>
        <p:blipFill rotWithShape="1">
          <a:blip r:embed="rId8">
            <a:alphaModFix/>
          </a:blip>
          <a:srcRect b="37488"/>
          <a:stretch/>
        </p:blipFill>
        <p:spPr>
          <a:xfrm>
            <a:off x="4600184" y="0"/>
            <a:ext cx="4553141" cy="1465550"/>
          </a:xfrm>
          <a:prstGeom prst="rect">
            <a:avLst/>
          </a:prstGeom>
          <a:noFill/>
          <a:ln>
            <a:noFill/>
          </a:ln>
        </p:spPr>
      </p:pic>
      <p:pic>
        <p:nvPicPr>
          <p:cNvPr id="976" name="Google Shape;976;p116" descr="f=\sum_ia_i\phi_i^M" title="MathEquation,#000000"/>
          <p:cNvPicPr preferRelativeResize="0"/>
          <p:nvPr/>
        </p:nvPicPr>
        <p:blipFill>
          <a:blip r:embed="rId9">
            <a:alphaModFix/>
          </a:blip>
          <a:stretch>
            <a:fillRect/>
          </a:stretch>
        </p:blipFill>
        <p:spPr>
          <a:xfrm>
            <a:off x="2966716" y="1352432"/>
            <a:ext cx="1031064" cy="237144"/>
          </a:xfrm>
          <a:prstGeom prst="rect">
            <a:avLst/>
          </a:prstGeom>
          <a:noFill/>
          <a:ln>
            <a:noFill/>
          </a:ln>
        </p:spPr>
      </p:pic>
      <p:pic>
        <p:nvPicPr>
          <p:cNvPr id="977" name="Google Shape;977;p116" descr="g=\sum_ib_i\phi_i^N" title="MathEquation,#000000"/>
          <p:cNvPicPr preferRelativeResize="0"/>
          <p:nvPr/>
        </p:nvPicPr>
        <p:blipFill>
          <a:blip r:embed="rId10">
            <a:alphaModFix/>
          </a:blip>
          <a:stretch>
            <a:fillRect/>
          </a:stretch>
        </p:blipFill>
        <p:spPr>
          <a:xfrm>
            <a:off x="2990757" y="1049400"/>
            <a:ext cx="982984" cy="237144"/>
          </a:xfrm>
          <a:prstGeom prst="rect">
            <a:avLst/>
          </a:prstGeom>
          <a:noFill/>
          <a:ln>
            <a:noFill/>
          </a:ln>
        </p:spPr>
      </p:pic>
      <p:pic>
        <p:nvPicPr>
          <p:cNvPr id="978" name="Google Shape;978;p116" descr="T" title="MathEquation,#000000"/>
          <p:cNvPicPr preferRelativeResize="0"/>
          <p:nvPr/>
        </p:nvPicPr>
        <p:blipFill>
          <a:blip r:embed="rId11">
            <a:alphaModFix/>
          </a:blip>
          <a:stretch>
            <a:fillRect/>
          </a:stretch>
        </p:blipFill>
        <p:spPr>
          <a:xfrm>
            <a:off x="4124826" y="1902027"/>
            <a:ext cx="185074" cy="237118"/>
          </a:xfrm>
          <a:prstGeom prst="rect">
            <a:avLst/>
          </a:prstGeom>
          <a:noFill/>
          <a:ln>
            <a:noFill/>
          </a:ln>
        </p:spPr>
      </p:pic>
      <p:pic>
        <p:nvPicPr>
          <p:cNvPr id="979" name="Google Shape;979;p116" descr="T_F" title="MathEquation,#000000"/>
          <p:cNvPicPr preferRelativeResize="0"/>
          <p:nvPr/>
        </p:nvPicPr>
        <p:blipFill>
          <a:blip r:embed="rId12">
            <a:alphaModFix/>
          </a:blip>
          <a:stretch>
            <a:fillRect/>
          </a:stretch>
        </p:blipFill>
        <p:spPr>
          <a:xfrm>
            <a:off x="7086264" y="2183245"/>
            <a:ext cx="281476" cy="237145"/>
          </a:xfrm>
          <a:prstGeom prst="rect">
            <a:avLst/>
          </a:prstGeom>
          <a:noFill/>
          <a:ln>
            <a:noFill/>
          </a:ln>
        </p:spPr>
      </p:pic>
      <p:pic>
        <p:nvPicPr>
          <p:cNvPr id="980" name="Google Shape;980;p116" descr="T" title="MathEquation,#000000"/>
          <p:cNvPicPr preferRelativeResize="0"/>
          <p:nvPr/>
        </p:nvPicPr>
        <p:blipFill>
          <a:blip r:embed="rId11">
            <a:alphaModFix/>
          </a:blip>
          <a:stretch>
            <a:fillRect/>
          </a:stretch>
        </p:blipFill>
        <p:spPr>
          <a:xfrm>
            <a:off x="1925989" y="2183238"/>
            <a:ext cx="185088" cy="237144"/>
          </a:xfrm>
          <a:prstGeom prst="rect">
            <a:avLst/>
          </a:prstGeom>
          <a:noFill/>
          <a:ln>
            <a:noFill/>
          </a:ln>
        </p:spPr>
      </p:pic>
      <p:pic>
        <p:nvPicPr>
          <p:cNvPr id="981" name="Google Shape;981;p116" descr="g = T_F(f)=T_F(\sum_ia_i\phi_i^M)=\sum_ia_iT_F(\phi_i^M)=\sum_ia_i\sum_jc_j\phi_j^N=\sum_j\sum_ia_ic_j\phi_j^N" title="MathEquation,#000000"/>
          <p:cNvPicPr preferRelativeResize="0"/>
          <p:nvPr/>
        </p:nvPicPr>
        <p:blipFill>
          <a:blip r:embed="rId13">
            <a:alphaModFix/>
          </a:blip>
          <a:stretch>
            <a:fillRect/>
          </a:stretch>
        </p:blipFill>
        <p:spPr>
          <a:xfrm>
            <a:off x="1334500" y="2890688"/>
            <a:ext cx="6543382" cy="278100"/>
          </a:xfrm>
          <a:prstGeom prst="rect">
            <a:avLst/>
          </a:prstGeom>
          <a:noFill/>
          <a:ln>
            <a:noFill/>
          </a:ln>
        </p:spPr>
      </p:pic>
      <p:sp>
        <p:nvSpPr>
          <p:cNvPr id="982" name="Google Shape;982;p116"/>
          <p:cNvSpPr/>
          <p:nvPr/>
        </p:nvSpPr>
        <p:spPr>
          <a:xfrm>
            <a:off x="3199900" y="1086350"/>
            <a:ext cx="5714075" cy="2452300"/>
          </a:xfrm>
          <a:custGeom>
            <a:avLst/>
            <a:gdLst/>
            <a:ahLst/>
            <a:cxnLst/>
            <a:rect l="l" t="t" r="r" b="b"/>
            <a:pathLst>
              <a:path w="228563" h="98092" extrusionOk="0">
                <a:moveTo>
                  <a:pt x="0" y="94002"/>
                </a:moveTo>
                <a:cubicBezTo>
                  <a:pt x="26752" y="94101"/>
                  <a:pt x="122971" y="102673"/>
                  <a:pt x="160513" y="94593"/>
                </a:cubicBezTo>
                <a:cubicBezTo>
                  <a:pt x="198055" y="86513"/>
                  <a:pt x="215495" y="61289"/>
                  <a:pt x="225250" y="45523"/>
                </a:cubicBezTo>
                <a:cubicBezTo>
                  <a:pt x="235005" y="29758"/>
                  <a:pt x="220077" y="7587"/>
                  <a:pt x="219042" y="0"/>
                </a:cubicBezTo>
              </a:path>
            </a:pathLst>
          </a:custGeom>
          <a:noFill/>
          <a:ln w="19050" cap="flat" cmpd="sng">
            <a:solidFill>
              <a:srgbClr val="93C47D"/>
            </a:solidFill>
            <a:prstDash val="solid"/>
            <a:round/>
            <a:headEnd type="none" w="med" len="med"/>
            <a:tailEnd type="triangle" w="med" len="med"/>
          </a:ln>
        </p:spPr>
      </p:sp>
      <p:pic>
        <p:nvPicPr>
          <p:cNvPr id="983" name="Google Shape;983;p116" descr="c_{i,j}=&lt;T_F(\phi_i^M), \phi_j^N&gt;" title="MathEquation,#000000"/>
          <p:cNvPicPr preferRelativeResize="0"/>
          <p:nvPr/>
        </p:nvPicPr>
        <p:blipFill>
          <a:blip r:embed="rId14">
            <a:alphaModFix/>
          </a:blip>
          <a:stretch>
            <a:fillRect/>
          </a:stretch>
        </p:blipFill>
        <p:spPr>
          <a:xfrm>
            <a:off x="1334500" y="3317075"/>
            <a:ext cx="1853990" cy="278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17"/>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989" name="Google Shape;989;p117"/>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990" name="Google Shape;990;p117"/>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63</a:t>
            </a:fld>
            <a:endParaRPr/>
          </a:p>
        </p:txBody>
      </p:sp>
      <p:sp>
        <p:nvSpPr>
          <p:cNvPr id="991" name="Google Shape;991;p117"/>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992" name="Google Shape;992;p117"/>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Functional Map</a:t>
            </a:r>
            <a:endParaRPr sz="1800">
              <a:latin typeface="Helvetica Neue Light"/>
              <a:ea typeface="Helvetica Neue Light"/>
              <a:cs typeface="Helvetica Neue Light"/>
              <a:sym typeface="Helvetica Neue Light"/>
            </a:endParaRPr>
          </a:p>
        </p:txBody>
      </p:sp>
      <p:sp>
        <p:nvSpPr>
          <p:cNvPr id="993" name="Google Shape;993;p117"/>
          <p:cNvSpPr txBox="1"/>
          <p:nvPr/>
        </p:nvSpPr>
        <p:spPr>
          <a:xfrm>
            <a:off x="5724325" y="4469900"/>
            <a:ext cx="3429000" cy="3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SIGGRAPH2014 Course Notes</a:t>
            </a:r>
            <a:endParaRPr>
              <a:latin typeface="Helvetica Neue"/>
              <a:ea typeface="Helvetica Neue"/>
              <a:cs typeface="Helvetica Neue"/>
              <a:sym typeface="Helvetica Neue"/>
            </a:endParaRPr>
          </a:p>
        </p:txBody>
      </p:sp>
      <p:pic>
        <p:nvPicPr>
          <p:cNvPr id="994" name="Google Shape;994;p117"/>
          <p:cNvPicPr preferRelativeResize="0"/>
          <p:nvPr/>
        </p:nvPicPr>
        <p:blipFill rotWithShape="1">
          <a:blip r:embed="rId4">
            <a:alphaModFix/>
          </a:blip>
          <a:srcRect b="29298"/>
          <a:stretch/>
        </p:blipFill>
        <p:spPr>
          <a:xfrm>
            <a:off x="816450" y="1262850"/>
            <a:ext cx="7511150" cy="3281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18"/>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1000" name="Google Shape;1000;p118"/>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001" name="Google Shape;1001;p118"/>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64</a:t>
            </a:fld>
            <a:endParaRPr/>
          </a:p>
        </p:txBody>
      </p:sp>
      <p:sp>
        <p:nvSpPr>
          <p:cNvPr id="1002" name="Google Shape;1002;p118"/>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003" name="Google Shape;1003;p118"/>
          <p:cNvSpPr txBox="1">
            <a:spLocks noGrp="1"/>
          </p:cNvSpPr>
          <p:nvPr>
            <p:ph type="body" idx="3"/>
          </p:nvPr>
        </p:nvSpPr>
        <p:spPr>
          <a:xfrm>
            <a:off x="457200" y="761152"/>
            <a:ext cx="8229600" cy="21078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Functional map for domain synchronization</a:t>
            </a:r>
            <a:endParaRPr sz="1800">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Use linear maps to align individual graph bases with bases from a </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canonical domain, for better generalizability of spectral filters across domains.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p:txBody>
      </p:sp>
      <p:sp>
        <p:nvSpPr>
          <p:cNvPr id="1004" name="Google Shape;1004;p118"/>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Yi, L., Su, H., Guo, X., Guibas, L. (2017)</a:t>
            </a:r>
            <a:endParaRPr>
              <a:latin typeface="Helvetica Neue"/>
              <a:ea typeface="Helvetica Neue"/>
              <a:cs typeface="Helvetica Neue"/>
              <a:sym typeface="Helvetica Neue"/>
            </a:endParaRPr>
          </a:p>
        </p:txBody>
      </p:sp>
      <p:pic>
        <p:nvPicPr>
          <p:cNvPr id="1005" name="Google Shape;1005;p118"/>
          <p:cNvPicPr preferRelativeResize="0"/>
          <p:nvPr/>
        </p:nvPicPr>
        <p:blipFill>
          <a:blip r:embed="rId4">
            <a:alphaModFix/>
          </a:blip>
          <a:stretch>
            <a:fillRect/>
          </a:stretch>
        </p:blipFill>
        <p:spPr>
          <a:xfrm>
            <a:off x="2591525" y="1764450"/>
            <a:ext cx="5662150" cy="27093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19"/>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1011" name="Google Shape;1011;p119"/>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012" name="Google Shape;1012;p119"/>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65</a:t>
            </a:fld>
            <a:endParaRPr/>
          </a:p>
        </p:txBody>
      </p:sp>
      <p:sp>
        <p:nvSpPr>
          <p:cNvPr id="1013" name="Google Shape;1013;p119"/>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014" name="Google Shape;1014;p119"/>
          <p:cNvSpPr txBox="1">
            <a:spLocks noGrp="1"/>
          </p:cNvSpPr>
          <p:nvPr>
            <p:ph type="body" idx="3"/>
          </p:nvPr>
        </p:nvSpPr>
        <p:spPr>
          <a:xfrm>
            <a:off x="457200" y="761167"/>
            <a:ext cx="8028000" cy="6999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Spectral Transformer Network</a:t>
            </a:r>
            <a:endParaRPr sz="1800">
              <a:latin typeface="Helvetica Neue Light"/>
              <a:ea typeface="Helvetica Neue Light"/>
              <a:cs typeface="Helvetica Neue Light"/>
              <a:sym typeface="Helvetica Neue Light"/>
            </a:endParaRPr>
          </a:p>
          <a:p>
            <a:pPr marL="914400" lvl="1"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SpecTN is used to learn the linear map. SpecTN is trained together with the end task</a:t>
            </a:r>
            <a:endParaRPr sz="1800">
              <a:latin typeface="Helvetica Neue Light"/>
              <a:ea typeface="Helvetica Neue Light"/>
              <a:cs typeface="Helvetica Neue Light"/>
              <a:sym typeface="Helvetica Neue Light"/>
            </a:endParaRPr>
          </a:p>
        </p:txBody>
      </p:sp>
      <p:sp>
        <p:nvSpPr>
          <p:cNvPr id="1015" name="Google Shape;1015;p119"/>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Yi, L., Su, H., Guo, X., Guibas, L. (2017)</a:t>
            </a:r>
            <a:endParaRPr>
              <a:latin typeface="Helvetica Neue"/>
              <a:ea typeface="Helvetica Neue"/>
              <a:cs typeface="Helvetica Neue"/>
              <a:sym typeface="Helvetica Neue"/>
            </a:endParaRPr>
          </a:p>
        </p:txBody>
      </p:sp>
      <p:pic>
        <p:nvPicPr>
          <p:cNvPr id="1016" name="Google Shape;1016;p119"/>
          <p:cNvPicPr preferRelativeResize="0"/>
          <p:nvPr/>
        </p:nvPicPr>
        <p:blipFill>
          <a:blip r:embed="rId4">
            <a:alphaModFix/>
          </a:blip>
          <a:stretch>
            <a:fillRect/>
          </a:stretch>
        </p:blipFill>
        <p:spPr>
          <a:xfrm>
            <a:off x="3316925" y="1510600"/>
            <a:ext cx="4603750" cy="2937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20"/>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1022" name="Google Shape;1022;p120"/>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023" name="Google Shape;1023;p120"/>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66</a:t>
            </a:fld>
            <a:endParaRPr/>
          </a:p>
        </p:txBody>
      </p:sp>
      <p:sp>
        <p:nvSpPr>
          <p:cNvPr id="1024" name="Google Shape;1024;p120"/>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025" name="Google Shape;1025;p120"/>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Spectral Transformer Network</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Generates high dimensional transformation, sensitive to initialization. (15 x 45 matrix)</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Pre-trained to get a good starting point</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Fine tuned with the end task learning</a:t>
            </a:r>
            <a:endParaRPr sz="1800">
              <a:latin typeface="Helvetica Neue Light"/>
              <a:ea typeface="Helvetica Neue Light"/>
              <a:cs typeface="Helvetica Neue Light"/>
              <a:sym typeface="Helvetica Neue Light"/>
            </a:endParaRPr>
          </a:p>
        </p:txBody>
      </p:sp>
      <p:sp>
        <p:nvSpPr>
          <p:cNvPr id="1026" name="Google Shape;1026;p120"/>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Yi, L., Su, H., Guo, X., Guibas, L. (2017)</a:t>
            </a:r>
            <a:endParaRPr>
              <a:latin typeface="Helvetica Neue"/>
              <a:ea typeface="Helvetica Neue"/>
              <a:cs typeface="Helvetica Neue"/>
              <a:sym typeface="Helvetica Neue"/>
            </a:endParaRPr>
          </a:p>
        </p:txBody>
      </p:sp>
      <p:pic>
        <p:nvPicPr>
          <p:cNvPr id="1027" name="Google Shape;1027;p120" descr="C_{pre, i}" title="MathEquation,#000000"/>
          <p:cNvPicPr preferRelativeResize="0"/>
          <p:nvPr/>
        </p:nvPicPr>
        <p:blipFill>
          <a:blip r:embed="rId4">
            <a:alphaModFix/>
          </a:blip>
          <a:stretch>
            <a:fillRect/>
          </a:stretch>
        </p:blipFill>
        <p:spPr>
          <a:xfrm>
            <a:off x="1370950" y="1577450"/>
            <a:ext cx="502970" cy="254000"/>
          </a:xfrm>
          <a:prstGeom prst="rect">
            <a:avLst/>
          </a:prstGeom>
          <a:noFill/>
          <a:ln>
            <a:noFill/>
          </a:ln>
        </p:spPr>
      </p:pic>
      <p:pic>
        <p:nvPicPr>
          <p:cNvPr id="1028" name="Google Shape;1028;p120" descr="minimize_{\Theta}\sum_i ||SpecTN(B_{v, i}:\Theta)-C_{pre, i}||^2" title="MathEquation,#000000"/>
          <p:cNvPicPr preferRelativeResize="0"/>
          <p:nvPr/>
        </p:nvPicPr>
        <p:blipFill>
          <a:blip r:embed="rId5">
            <a:alphaModFix/>
          </a:blip>
          <a:stretch>
            <a:fillRect/>
          </a:stretch>
        </p:blipFill>
        <p:spPr>
          <a:xfrm>
            <a:off x="1370950" y="2158175"/>
            <a:ext cx="3564912" cy="254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1"/>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1034" name="Google Shape;1034;p121"/>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035" name="Google Shape;1035;p121"/>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67</a:t>
            </a:fld>
            <a:endParaRPr/>
          </a:p>
        </p:txBody>
      </p:sp>
      <p:sp>
        <p:nvSpPr>
          <p:cNvPr id="1036" name="Google Shape;1036;p121"/>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037" name="Google Shape;1037;p121"/>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Synchronization visualization</a:t>
            </a:r>
            <a:endParaRPr sz="1800">
              <a:latin typeface="Helvetica Neue Light"/>
              <a:ea typeface="Helvetica Neue Light"/>
              <a:cs typeface="Helvetica Neue Light"/>
              <a:sym typeface="Helvetica Neue Light"/>
            </a:endParaRPr>
          </a:p>
          <a:p>
            <a:pPr marL="914400" lvl="0" indent="0" algn="l" rtl="0">
              <a:lnSpc>
                <a:spcPct val="100000"/>
              </a:lnSpc>
              <a:spcBef>
                <a:spcPts val="0"/>
              </a:spcBef>
              <a:spcAft>
                <a:spcPts val="0"/>
              </a:spcAft>
              <a:buNone/>
            </a:pPr>
            <a:endParaRPr sz="1800">
              <a:latin typeface="Helvetica Neue Light"/>
              <a:ea typeface="Helvetica Neue Light"/>
              <a:cs typeface="Helvetica Neue Light"/>
              <a:sym typeface="Helvetica Neue Light"/>
            </a:endParaRPr>
          </a:p>
        </p:txBody>
      </p:sp>
      <p:sp>
        <p:nvSpPr>
          <p:cNvPr id="1038" name="Google Shape;1038;p121"/>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Yi, L., Su, H., Guo, X., Guibas, L. (2017)</a:t>
            </a:r>
            <a:endParaRPr>
              <a:latin typeface="Helvetica Neue"/>
              <a:ea typeface="Helvetica Neue"/>
              <a:cs typeface="Helvetica Neue"/>
              <a:sym typeface="Helvetica Neue"/>
            </a:endParaRPr>
          </a:p>
        </p:txBody>
      </p:sp>
      <p:pic>
        <p:nvPicPr>
          <p:cNvPr id="1039" name="Google Shape;1039;p121"/>
          <p:cNvPicPr preferRelativeResize="0"/>
          <p:nvPr/>
        </p:nvPicPr>
        <p:blipFill>
          <a:blip r:embed="rId4">
            <a:alphaModFix/>
          </a:blip>
          <a:stretch>
            <a:fillRect/>
          </a:stretch>
        </p:blipFill>
        <p:spPr>
          <a:xfrm>
            <a:off x="1555350" y="1217050"/>
            <a:ext cx="5653024" cy="3280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22"/>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1045" name="Google Shape;1045;p122"/>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046" name="Google Shape;1046;p122"/>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68</a:t>
            </a:fld>
            <a:endParaRPr/>
          </a:p>
        </p:txBody>
      </p:sp>
      <p:sp>
        <p:nvSpPr>
          <p:cNvPr id="1047" name="Google Shape;1047;p122"/>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048" name="Google Shape;1048;p122"/>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Network Architecture</a:t>
            </a:r>
            <a:endParaRPr sz="1800">
              <a:latin typeface="Helvetica Neue Light"/>
              <a:ea typeface="Helvetica Neue Light"/>
              <a:cs typeface="Helvetica Neue Light"/>
              <a:sym typeface="Helvetica Neue Light"/>
            </a:endParaRPr>
          </a:p>
          <a:p>
            <a:pPr marL="914400" lvl="0" indent="0" algn="l" rtl="0">
              <a:lnSpc>
                <a:spcPct val="100000"/>
              </a:lnSpc>
              <a:spcBef>
                <a:spcPts val="0"/>
              </a:spcBef>
              <a:spcAft>
                <a:spcPts val="0"/>
              </a:spcAft>
              <a:buNone/>
            </a:pPr>
            <a:endParaRPr sz="1800">
              <a:latin typeface="Helvetica Neue Light"/>
              <a:ea typeface="Helvetica Neue Light"/>
              <a:cs typeface="Helvetica Neue Light"/>
              <a:sym typeface="Helvetica Neue Light"/>
            </a:endParaRPr>
          </a:p>
        </p:txBody>
      </p:sp>
      <p:sp>
        <p:nvSpPr>
          <p:cNvPr id="1049" name="Google Shape;1049;p122"/>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Yi, L., Su, H., Guo, X., Guibas, L. (2017)</a:t>
            </a:r>
            <a:endParaRPr>
              <a:latin typeface="Helvetica Neue"/>
              <a:ea typeface="Helvetica Neue"/>
              <a:cs typeface="Helvetica Neue"/>
              <a:sym typeface="Helvetica Neue"/>
            </a:endParaRPr>
          </a:p>
        </p:txBody>
      </p:sp>
      <p:pic>
        <p:nvPicPr>
          <p:cNvPr id="1050" name="Google Shape;1050;p122"/>
          <p:cNvPicPr preferRelativeResize="0"/>
          <p:nvPr/>
        </p:nvPicPr>
        <p:blipFill>
          <a:blip r:embed="rId4">
            <a:alphaModFix/>
          </a:blip>
          <a:stretch>
            <a:fillRect/>
          </a:stretch>
        </p:blipFill>
        <p:spPr>
          <a:xfrm>
            <a:off x="406575" y="1319825"/>
            <a:ext cx="8330898" cy="252450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23"/>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SyncSpecCNN</a:t>
            </a:r>
            <a:endParaRPr b="0">
              <a:latin typeface="Helvetica Neue Light"/>
              <a:ea typeface="Helvetica Neue Light"/>
              <a:cs typeface="Helvetica Neue Light"/>
              <a:sym typeface="Helvetica Neue Light"/>
            </a:endParaRPr>
          </a:p>
        </p:txBody>
      </p:sp>
      <p:sp>
        <p:nvSpPr>
          <p:cNvPr id="1056" name="Google Shape;1056;p123"/>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1057" name="Google Shape;1057;p123"/>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69</a:t>
            </a:fld>
            <a:endParaRPr/>
          </a:p>
        </p:txBody>
      </p:sp>
      <p:sp>
        <p:nvSpPr>
          <p:cNvPr id="1058" name="Google Shape;1058;p123"/>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059" name="Google Shape;1059;p123"/>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Part segmentation and keypoint detection results.</a:t>
            </a:r>
            <a:endParaRPr sz="1800">
              <a:latin typeface="Helvetica Neue Light"/>
              <a:ea typeface="Helvetica Neue Light"/>
              <a:cs typeface="Helvetica Neue Light"/>
              <a:sym typeface="Helvetica Neue Light"/>
            </a:endParaRPr>
          </a:p>
          <a:p>
            <a:pPr marL="914400" lvl="0" indent="0" algn="l" rtl="0">
              <a:lnSpc>
                <a:spcPct val="100000"/>
              </a:lnSpc>
              <a:spcBef>
                <a:spcPts val="0"/>
              </a:spcBef>
              <a:spcAft>
                <a:spcPts val="0"/>
              </a:spcAft>
              <a:buNone/>
            </a:pPr>
            <a:endParaRPr sz="1800">
              <a:latin typeface="Helvetica Neue Light"/>
              <a:ea typeface="Helvetica Neue Light"/>
              <a:cs typeface="Helvetica Neue Light"/>
              <a:sym typeface="Helvetica Neue Light"/>
            </a:endParaRPr>
          </a:p>
        </p:txBody>
      </p:sp>
      <p:sp>
        <p:nvSpPr>
          <p:cNvPr id="1060" name="Google Shape;1060;p123"/>
          <p:cNvSpPr txBox="1"/>
          <p:nvPr/>
        </p:nvSpPr>
        <p:spPr>
          <a:xfrm>
            <a:off x="5520500" y="4497200"/>
            <a:ext cx="3456000" cy="2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Helvetica Neue"/>
                <a:ea typeface="Helvetica Neue"/>
                <a:cs typeface="Helvetica Neue"/>
                <a:sym typeface="Helvetica Neue"/>
                <a:hlinkClick r:id="rId3"/>
              </a:rPr>
              <a:t>Yi, L., Su, H., Guo, X., Guibas, L. (2017)</a:t>
            </a:r>
            <a:endParaRPr>
              <a:latin typeface="Helvetica Neue"/>
              <a:ea typeface="Helvetica Neue"/>
              <a:cs typeface="Helvetica Neue"/>
              <a:sym typeface="Helvetica Neue"/>
            </a:endParaRPr>
          </a:p>
        </p:txBody>
      </p:sp>
      <p:pic>
        <p:nvPicPr>
          <p:cNvPr id="1061" name="Google Shape;1061;p123"/>
          <p:cNvPicPr preferRelativeResize="0"/>
          <p:nvPr/>
        </p:nvPicPr>
        <p:blipFill>
          <a:blip r:embed="rId4">
            <a:alphaModFix/>
          </a:blip>
          <a:stretch>
            <a:fillRect/>
          </a:stretch>
        </p:blipFill>
        <p:spPr>
          <a:xfrm>
            <a:off x="902898" y="1152926"/>
            <a:ext cx="6793302" cy="3344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1"/>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Motivation</a:t>
            </a:r>
            <a:endParaRPr b="0">
              <a:latin typeface="Helvetica Neue Light"/>
              <a:ea typeface="Helvetica Neue Light"/>
              <a:cs typeface="Helvetica Neue Light"/>
              <a:sym typeface="Helvetica Neue Light"/>
            </a:endParaRPr>
          </a:p>
        </p:txBody>
      </p:sp>
      <p:sp>
        <p:nvSpPr>
          <p:cNvPr id="345" name="Google Shape;345;p61"/>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a:solidFill>
                  <a:srgbClr val="FFFFFF"/>
                </a:solidFill>
              </a:rPr>
              <a:t>  Zhiyao Yan, Sainan Liu, Gautam Nain    </a:t>
            </a:r>
            <a:r>
              <a:rPr lang="en" sz="1800">
                <a:solidFill>
                  <a:srgbClr val="FFFFFF"/>
                </a:solidFill>
              </a:rPr>
              <a:t> Lecture      -</a:t>
            </a:r>
            <a:endParaRPr sz="1800">
              <a:solidFill>
                <a:srgbClr val="FFFFFF"/>
              </a:solidFill>
            </a:endParaRPr>
          </a:p>
        </p:txBody>
      </p:sp>
      <p:sp>
        <p:nvSpPr>
          <p:cNvPr id="346" name="Google Shape;346;p61"/>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7</a:t>
            </a:fld>
            <a:endParaRPr/>
          </a:p>
        </p:txBody>
      </p:sp>
      <p:sp>
        <p:nvSpPr>
          <p:cNvPr id="347" name="Google Shape;347;p61"/>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348" name="Google Shape;348;p61"/>
          <p:cNvPicPr preferRelativeResize="0"/>
          <p:nvPr/>
        </p:nvPicPr>
        <p:blipFill>
          <a:blip r:embed="rId3">
            <a:alphaModFix/>
          </a:blip>
          <a:stretch>
            <a:fillRect/>
          </a:stretch>
        </p:blipFill>
        <p:spPr>
          <a:xfrm>
            <a:off x="457200" y="2496450"/>
            <a:ext cx="5698867" cy="2232974"/>
          </a:xfrm>
          <a:prstGeom prst="rect">
            <a:avLst/>
          </a:prstGeom>
          <a:noFill/>
          <a:ln>
            <a:noFill/>
          </a:ln>
        </p:spPr>
      </p:pic>
      <p:sp>
        <p:nvSpPr>
          <p:cNvPr id="349" name="Google Shape;349;p61"/>
          <p:cNvSpPr txBox="1"/>
          <p:nvPr/>
        </p:nvSpPr>
        <p:spPr>
          <a:xfrm>
            <a:off x="6153325" y="435817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Light"/>
                <a:ea typeface="Helvetica Neue Light"/>
                <a:cs typeface="Helvetica Neue Light"/>
                <a:sym typeface="Helvetica Neue Light"/>
              </a:rPr>
              <a:t>Image Borrowed from </a:t>
            </a:r>
            <a:r>
              <a:rPr lang="en" sz="1000" u="sng">
                <a:solidFill>
                  <a:schemeClr val="hlink"/>
                </a:solidFill>
                <a:latin typeface="Helvetica Neue Light"/>
                <a:ea typeface="Helvetica Neue Light"/>
                <a:cs typeface="Helvetica Neue Light"/>
                <a:sym typeface="Helvetica Neue Light"/>
                <a:hlinkClick r:id="rId4"/>
              </a:rPr>
              <a:t>Graph attention networks</a:t>
            </a:r>
            <a:endParaRPr sz="1000">
              <a:latin typeface="Helvetica Neue Light"/>
              <a:ea typeface="Helvetica Neue Light"/>
              <a:cs typeface="Helvetica Neue Light"/>
              <a:sym typeface="Helvetica Neue Light"/>
            </a:endParaRPr>
          </a:p>
        </p:txBody>
      </p:sp>
      <p:sp>
        <p:nvSpPr>
          <p:cNvPr id="350" name="Google Shape;350;p61"/>
          <p:cNvSpPr txBox="1"/>
          <p:nvPr/>
        </p:nvSpPr>
        <p:spPr>
          <a:xfrm>
            <a:off x="1996325" y="874575"/>
            <a:ext cx="4290300" cy="5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Light"/>
                <a:ea typeface="Helvetica Neue Light"/>
                <a:cs typeface="Helvetica Neue Light"/>
                <a:sym typeface="Helvetica Neue Light"/>
              </a:rPr>
              <a:t>What if the data looks like this →</a:t>
            </a: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r>
              <a:rPr lang="en">
                <a:latin typeface="Helvetica Neue Light"/>
                <a:ea typeface="Helvetica Neue Light"/>
                <a:cs typeface="Helvetica Neue Light"/>
                <a:sym typeface="Helvetica Neue Light"/>
              </a:rPr>
              <a:t>We can Still Perform Convolution as below </a:t>
            </a: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pic>
        <p:nvPicPr>
          <p:cNvPr id="351" name="Google Shape;351;p61"/>
          <p:cNvPicPr preferRelativeResize="0"/>
          <p:nvPr/>
        </p:nvPicPr>
        <p:blipFill>
          <a:blip r:embed="rId5">
            <a:alphaModFix/>
          </a:blip>
          <a:stretch>
            <a:fillRect/>
          </a:stretch>
        </p:blipFill>
        <p:spPr>
          <a:xfrm>
            <a:off x="6381046" y="823812"/>
            <a:ext cx="1999129" cy="18563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24"/>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Outline</a:t>
            </a:r>
            <a:endParaRPr b="0">
              <a:latin typeface="Helvetica Neue Light"/>
              <a:ea typeface="Helvetica Neue Light"/>
              <a:cs typeface="Helvetica Neue Light"/>
              <a:sym typeface="Helvetica Neue Light"/>
            </a:endParaRPr>
          </a:p>
        </p:txBody>
      </p:sp>
      <p:sp>
        <p:nvSpPr>
          <p:cNvPr id="1067" name="Google Shape;1067;p124"/>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068" name="Google Shape;1068;p124"/>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70</a:t>
            </a:fld>
            <a:endParaRPr/>
          </a:p>
        </p:txBody>
      </p:sp>
      <p:sp>
        <p:nvSpPr>
          <p:cNvPr id="1069" name="Google Shape;1069;p124"/>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070" name="Google Shape;1070;p124"/>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Motivation</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Background:</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Graph Definition</a:t>
            </a:r>
            <a:endParaRPr sz="1800">
              <a:solidFill>
                <a:srgbClr val="B7B7B7"/>
              </a:solidFill>
              <a:latin typeface="Helvetica Neue Light"/>
              <a:ea typeface="Helvetica Neue Light"/>
              <a:cs typeface="Helvetica Neue Light"/>
              <a:sym typeface="Helvetica Neue Light"/>
            </a:endParaRPr>
          </a:p>
          <a:p>
            <a:pPr marL="914400" lvl="1" indent="-342900" algn="l" rtl="0">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Spatial vs Spectral Domains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Challenges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Paper:</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DCNN</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GATs</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SyncSpecCNN </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Summary</a:t>
            </a:r>
            <a:endParaRPr sz="1800">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Takeaway &amp; References</a:t>
            </a:r>
            <a:endParaRPr sz="1800">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25"/>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Graph CNN Summary</a:t>
            </a:r>
            <a:endParaRPr b="0">
              <a:latin typeface="Helvetica Neue Light"/>
              <a:ea typeface="Helvetica Neue Light"/>
              <a:cs typeface="Helvetica Neue Light"/>
              <a:sym typeface="Helvetica Neue Light"/>
            </a:endParaRPr>
          </a:p>
        </p:txBody>
      </p:sp>
      <p:sp>
        <p:nvSpPr>
          <p:cNvPr id="1076" name="Google Shape;1076;p125"/>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077" name="Google Shape;1077;p125"/>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71</a:t>
            </a:fld>
            <a:endParaRPr/>
          </a:p>
        </p:txBody>
      </p:sp>
      <p:sp>
        <p:nvSpPr>
          <p:cNvPr id="1078" name="Google Shape;1078;p125"/>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079" name="Google Shape;1079;p125"/>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spcBef>
                <a:spcPts val="0"/>
              </a:spcBef>
              <a:spcAft>
                <a:spcPts val="0"/>
              </a:spcAft>
              <a:buSzPts val="1800"/>
              <a:buFont typeface="Helvetica Neue Light"/>
              <a:buChar char="•"/>
            </a:pPr>
            <a:r>
              <a:rPr lang="en" sz="1800">
                <a:solidFill>
                  <a:srgbClr val="FF0000"/>
                </a:solidFill>
                <a:latin typeface="Helvetica Neue Light"/>
                <a:ea typeface="Helvetica Neue Light"/>
                <a:cs typeface="Helvetica Neue Light"/>
                <a:sym typeface="Helvetica Neue Light"/>
              </a:rPr>
              <a:t>Spatial </a:t>
            </a:r>
            <a:r>
              <a:rPr lang="en" sz="1800">
                <a:latin typeface="Helvetica Neue Light"/>
                <a:ea typeface="Helvetica Neue Light"/>
                <a:cs typeface="Helvetica Neue Light"/>
                <a:sym typeface="Helvetica Neue Light"/>
              </a:rPr>
              <a:t>construction is usually more efficient but less principled. (Diffusion and Attention papers)</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 sz="1800">
                <a:solidFill>
                  <a:srgbClr val="FF0000"/>
                </a:solidFill>
                <a:latin typeface="Helvetica Neue Light"/>
                <a:ea typeface="Helvetica Neue Light"/>
                <a:cs typeface="Helvetica Neue Light"/>
                <a:sym typeface="Helvetica Neue Light"/>
              </a:rPr>
              <a:t>Spectral</a:t>
            </a:r>
            <a:r>
              <a:rPr lang="en" sz="1800">
                <a:latin typeface="Helvetica Neue Light"/>
                <a:ea typeface="Helvetica Neue Light"/>
                <a:cs typeface="Helvetica Neue Light"/>
                <a:sym typeface="Helvetica Neue Light"/>
              </a:rPr>
              <a:t> construction is more principled but usually slow. Computing Laplacian eigenvectors for large scale data could be painful. (SyncSpecCNN)</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Research tries to bridge the gap.(</a:t>
            </a:r>
            <a:r>
              <a:rPr lang="en" sz="1800" u="sng">
                <a:solidFill>
                  <a:schemeClr val="hlink"/>
                </a:solidFill>
                <a:latin typeface="Helvetica Neue Light"/>
                <a:ea typeface="Helvetica Neue Light"/>
                <a:cs typeface="Helvetica Neue Light"/>
                <a:sym typeface="Helvetica Neue Light"/>
                <a:hlinkClick r:id="rId3"/>
              </a:rPr>
              <a:t>GCN by Kipf &amp; Welling</a:t>
            </a:r>
            <a:r>
              <a:rPr lang="en" sz="1800">
                <a:latin typeface="Helvetica Neue Light"/>
                <a:ea typeface="Helvetica Neue Light"/>
                <a:cs typeface="Helvetica Neue Light"/>
                <a:sym typeface="Helvetica Neue Light"/>
              </a:rPr>
              <a:t> , </a:t>
            </a:r>
            <a:r>
              <a:rPr lang="en" sz="1800" u="sng">
                <a:solidFill>
                  <a:schemeClr val="hlink"/>
                </a:solidFill>
                <a:latin typeface="Helvetica Neue Light"/>
                <a:ea typeface="Helvetica Neue Light"/>
                <a:cs typeface="Helvetica Neue Light"/>
                <a:sym typeface="Helvetica Neue Light"/>
                <a:hlinkClick r:id="rId4"/>
              </a:rPr>
              <a:t>Fast Localized Spectral Filtering by Defferrard et al</a:t>
            </a:r>
            <a:r>
              <a:rPr lang="en"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Generalization issue on generic graphs is still a challenge.</a:t>
            </a:r>
            <a:endParaRPr sz="1800">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26"/>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Graph CNN Summary</a:t>
            </a:r>
            <a:endParaRPr b="0">
              <a:latin typeface="Helvetica Neue Light"/>
              <a:ea typeface="Helvetica Neue Light"/>
              <a:cs typeface="Helvetica Neue Light"/>
              <a:sym typeface="Helvetica Neue Light"/>
            </a:endParaRPr>
          </a:p>
        </p:txBody>
      </p:sp>
      <p:sp>
        <p:nvSpPr>
          <p:cNvPr id="1085" name="Google Shape;1085;p126"/>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086" name="Google Shape;1086;p126"/>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72</a:t>
            </a:fld>
            <a:endParaRPr/>
          </a:p>
        </p:txBody>
      </p:sp>
      <p:sp>
        <p:nvSpPr>
          <p:cNvPr id="1087" name="Google Shape;1087;p126"/>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088" name="Google Shape;1088;p126"/>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Review the challenges</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How to define compositionality on graphs (i.e. convolution, downsampling, and pooling on graphs) ?</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How to ensure generalizability across graphs?</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And how to make them numerically fast? (as standard CNNs)</a:t>
            </a:r>
            <a:endParaRPr sz="1800">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27"/>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Outline</a:t>
            </a:r>
            <a:endParaRPr b="0">
              <a:latin typeface="Helvetica Neue Light"/>
              <a:ea typeface="Helvetica Neue Light"/>
              <a:cs typeface="Helvetica Neue Light"/>
              <a:sym typeface="Helvetica Neue Light"/>
            </a:endParaRPr>
          </a:p>
        </p:txBody>
      </p:sp>
      <p:sp>
        <p:nvSpPr>
          <p:cNvPr id="1094" name="Google Shape;1094;p127"/>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095" name="Google Shape;1095;p127"/>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73</a:t>
            </a:fld>
            <a:endParaRPr/>
          </a:p>
        </p:txBody>
      </p:sp>
      <p:sp>
        <p:nvSpPr>
          <p:cNvPr id="1096" name="Google Shape;1096;p127"/>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097" name="Google Shape;1097;p127"/>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Motivation</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Background:</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Graph Definition</a:t>
            </a:r>
            <a:endParaRPr sz="1800">
              <a:solidFill>
                <a:srgbClr val="B7B7B7"/>
              </a:solidFill>
              <a:latin typeface="Helvetica Neue Light"/>
              <a:ea typeface="Helvetica Neue Light"/>
              <a:cs typeface="Helvetica Neue Light"/>
              <a:sym typeface="Helvetica Neue Light"/>
            </a:endParaRPr>
          </a:p>
          <a:p>
            <a:pPr marL="914400" lvl="1" indent="-342900" algn="l" rtl="0">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Spatial vs Spectral Domains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Challenges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Paper:</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DCNN</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GATs</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SyncSpecCNN </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Summary</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Takeaway &amp; References</a:t>
            </a:r>
            <a:endParaRPr sz="1800">
              <a:latin typeface="Helvetica Neue Light"/>
              <a:ea typeface="Helvetica Neue Light"/>
              <a:cs typeface="Helvetica Neue Light"/>
              <a:sym typeface="Helvetica Neue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28"/>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Takeaways</a:t>
            </a:r>
            <a:endParaRPr b="0">
              <a:latin typeface="Helvetica Neue Light"/>
              <a:ea typeface="Helvetica Neue Light"/>
              <a:cs typeface="Helvetica Neue Light"/>
              <a:sym typeface="Helvetica Neue Light"/>
            </a:endParaRPr>
          </a:p>
        </p:txBody>
      </p:sp>
      <p:sp>
        <p:nvSpPr>
          <p:cNvPr id="1103" name="Google Shape;1103;p128"/>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104" name="Google Shape;1104;p128"/>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74</a:t>
            </a:fld>
            <a:endParaRPr/>
          </a:p>
        </p:txBody>
      </p:sp>
      <p:sp>
        <p:nvSpPr>
          <p:cNvPr id="1105" name="Google Shape;1105;p128"/>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106" name="Google Shape;1106;p128"/>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spcBef>
                <a:spcPts val="200"/>
              </a:spcBef>
              <a:spcAft>
                <a:spcPts val="0"/>
              </a:spcAft>
              <a:buSzPts val="1800"/>
              <a:buFont typeface="Helvetica Neue Light"/>
              <a:buChar char="•"/>
            </a:pPr>
            <a:r>
              <a:rPr lang="en" sz="1800">
                <a:latin typeface="Helvetica Neue Light"/>
                <a:ea typeface="Helvetica Neue Light"/>
                <a:cs typeface="Helvetica Neue Light"/>
                <a:sym typeface="Helvetica Neue Light"/>
              </a:rPr>
              <a:t>What are graph networks?</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What are the two domains the works are relying on?</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What are their +’s and -’s?</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What are the applications that can use graph networks?</a:t>
            </a:r>
            <a:endParaRPr sz="1800">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29"/>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References</a:t>
            </a:r>
            <a:endParaRPr b="0">
              <a:latin typeface="Helvetica Neue Light"/>
              <a:ea typeface="Helvetica Neue Light"/>
              <a:cs typeface="Helvetica Neue Light"/>
              <a:sym typeface="Helvetica Neue Light"/>
            </a:endParaRPr>
          </a:p>
        </p:txBody>
      </p:sp>
      <p:sp>
        <p:nvSpPr>
          <p:cNvPr id="1112" name="Google Shape;1112;p129"/>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113" name="Google Shape;1113;p129"/>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75</a:t>
            </a:fld>
            <a:endParaRPr/>
          </a:p>
        </p:txBody>
      </p:sp>
      <p:sp>
        <p:nvSpPr>
          <p:cNvPr id="1114" name="Google Shape;1114;p129"/>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115" name="Google Shape;1115;p129"/>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17500" algn="l" rtl="0">
              <a:spcBef>
                <a:spcPts val="200"/>
              </a:spcBef>
              <a:spcAft>
                <a:spcPts val="0"/>
              </a:spcAft>
              <a:buSzPts val="1400"/>
              <a:buFont typeface="Helvetica Neue Light"/>
              <a:buChar char="•"/>
            </a:pPr>
            <a:r>
              <a:rPr lang="en" sz="1400" u="sng">
                <a:solidFill>
                  <a:schemeClr val="hlink"/>
                </a:solidFill>
                <a:latin typeface="Helvetica Neue Light"/>
                <a:ea typeface="Helvetica Neue Light"/>
                <a:cs typeface="Helvetica Neue Light"/>
                <a:sym typeface="Helvetica Neue Light"/>
                <a:hlinkClick r:id="rId3"/>
              </a:rPr>
              <a:t>Atwood, J. and Towsley, D. Diffusion-Convolutional Neural Networks (2016)</a:t>
            </a:r>
            <a:endParaRPr sz="1400">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Helvetica Neue Light"/>
              <a:buChar char="•"/>
            </a:pPr>
            <a:r>
              <a:rPr lang="en" sz="1400" u="sng">
                <a:solidFill>
                  <a:schemeClr val="hlink"/>
                </a:solidFill>
                <a:latin typeface="Helvetica Neue Light"/>
                <a:ea typeface="Helvetica Neue Light"/>
                <a:cs typeface="Helvetica Neue Light"/>
                <a:sym typeface="Helvetica Neue Light"/>
                <a:hlinkClick r:id="rId4"/>
              </a:rPr>
              <a:t>Velickovic, P. et al. Graph Attention Networks (2018)</a:t>
            </a:r>
            <a:endParaRPr sz="1400">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Helvetica Neue Light"/>
              <a:buChar char="•"/>
            </a:pPr>
            <a:r>
              <a:rPr lang="en" sz="1400" u="sng">
                <a:solidFill>
                  <a:schemeClr val="hlink"/>
                </a:solidFill>
                <a:latin typeface="Helvetica Neue Light"/>
                <a:ea typeface="Helvetica Neue Light"/>
                <a:cs typeface="Helvetica Neue Light"/>
                <a:sym typeface="Helvetica Neue Light"/>
                <a:hlinkClick r:id="rId5"/>
              </a:rPr>
              <a:t>Boscaini, D. et al. Learning class-specific descriptors for deformable shapes using localized spectral convolutional networks (2015)</a:t>
            </a:r>
            <a:endParaRPr sz="1400">
              <a:latin typeface="Helvetica Neue Light"/>
              <a:ea typeface="Helvetica Neue Light"/>
              <a:cs typeface="Helvetica Neue Light"/>
              <a:sym typeface="Helvetica Neue Light"/>
            </a:endParaRPr>
          </a:p>
          <a:p>
            <a:pPr marL="457200" lvl="0" indent="-317500" algn="l" rtl="0">
              <a:spcBef>
                <a:spcPts val="0"/>
              </a:spcBef>
              <a:spcAft>
                <a:spcPts val="0"/>
              </a:spcAft>
              <a:buSzPts val="1400"/>
              <a:buChar char="•"/>
            </a:pPr>
            <a:r>
              <a:rPr lang="en" sz="1400" u="sng">
                <a:solidFill>
                  <a:schemeClr val="hlink"/>
                </a:solidFill>
                <a:latin typeface="Helvetica Neue Light"/>
                <a:ea typeface="Helvetica Neue Light"/>
                <a:cs typeface="Helvetica Neue Light"/>
                <a:sym typeface="Helvetica Neue Light"/>
                <a:hlinkClick r:id="rId6"/>
              </a:rPr>
              <a:t>Yi, L., Su, H. , Guo, X. , Guibas, L. SyncSpecCNN: Synchronized Spectral CNN for 3D Shape Segmentation</a:t>
            </a:r>
            <a:r>
              <a:rPr lang="en" sz="1400" u="sng">
                <a:solidFill>
                  <a:schemeClr val="hlink"/>
                </a:solidFill>
                <a:latin typeface="Helvetica Neue Light"/>
                <a:ea typeface="Helvetica Neue Light"/>
                <a:cs typeface="Helvetica Neue Light"/>
                <a:sym typeface="Helvetica Neue Light"/>
              </a:rPr>
              <a:t> (2016)</a:t>
            </a:r>
            <a:endParaRPr sz="1400" u="sng">
              <a:solidFill>
                <a:schemeClr val="hlink"/>
              </a:solidFill>
              <a:latin typeface="Helvetica Neue Light"/>
              <a:ea typeface="Helvetica Neue Light"/>
              <a:cs typeface="Helvetica Neue Light"/>
              <a:sym typeface="Helvetica Neue Light"/>
            </a:endParaRPr>
          </a:p>
          <a:p>
            <a:pPr marL="457200" lvl="0" indent="-317500" algn="l" rtl="0">
              <a:spcBef>
                <a:spcPts val="0"/>
              </a:spcBef>
              <a:spcAft>
                <a:spcPts val="0"/>
              </a:spcAft>
              <a:buClr>
                <a:srgbClr val="000000"/>
              </a:buClr>
              <a:buSzPts val="1400"/>
              <a:buFont typeface="Helvetica Neue Light"/>
              <a:buChar char="•"/>
            </a:pPr>
            <a:r>
              <a:rPr lang="en" sz="1400" u="sng">
                <a:solidFill>
                  <a:schemeClr val="hlink"/>
                </a:solidFill>
                <a:latin typeface="Helvetica Neue Light"/>
                <a:ea typeface="Helvetica Neue Light"/>
                <a:cs typeface="Helvetica Neue Light"/>
                <a:sym typeface="Helvetica Neue Light"/>
                <a:hlinkClick r:id="rId7"/>
              </a:rPr>
              <a:t>Protein-Protein Interaction Affinity Database 2.0</a:t>
            </a:r>
            <a:endParaRPr sz="1400">
              <a:solidFill>
                <a:srgbClr val="000000"/>
              </a:solidFill>
              <a:latin typeface="Helvetica Neue Light"/>
              <a:ea typeface="Helvetica Neue Light"/>
              <a:cs typeface="Helvetica Neue Light"/>
              <a:sym typeface="Helvetica Neue Light"/>
            </a:endParaRPr>
          </a:p>
          <a:p>
            <a:pPr marL="457200" lvl="0" indent="-317500" algn="l" rtl="0">
              <a:spcBef>
                <a:spcPts val="0"/>
              </a:spcBef>
              <a:spcAft>
                <a:spcPts val="0"/>
              </a:spcAft>
              <a:buClr>
                <a:srgbClr val="000000"/>
              </a:buClr>
              <a:buSzPts val="1400"/>
              <a:buFont typeface="Helvetica Neue Light"/>
              <a:buChar char="•"/>
            </a:pPr>
            <a:r>
              <a:rPr lang="en" sz="1400" u="sng">
                <a:solidFill>
                  <a:schemeClr val="hlink"/>
                </a:solidFill>
                <a:latin typeface="Helvetica Neue Light"/>
                <a:ea typeface="Helvetica Neue Light"/>
                <a:cs typeface="Helvetica Neue Light"/>
                <a:sym typeface="Helvetica Neue Light"/>
                <a:hlinkClick r:id="rId8"/>
              </a:rPr>
              <a:t>Relational Dataset Repository - CORA</a:t>
            </a:r>
            <a:endParaRPr sz="1400">
              <a:solidFill>
                <a:srgbClr val="000000"/>
              </a:solidFill>
              <a:latin typeface="Helvetica Neue Light"/>
              <a:ea typeface="Helvetica Neue Light"/>
              <a:cs typeface="Helvetica Neue Light"/>
              <a:sym typeface="Helvetica Neue Light"/>
            </a:endParaRPr>
          </a:p>
          <a:p>
            <a:pPr marL="457200" lvl="0" indent="-317500" algn="l" rtl="0">
              <a:spcBef>
                <a:spcPts val="0"/>
              </a:spcBef>
              <a:spcAft>
                <a:spcPts val="0"/>
              </a:spcAft>
              <a:buClr>
                <a:srgbClr val="000000"/>
              </a:buClr>
              <a:buSzPts val="1400"/>
              <a:buFont typeface="Helvetica Neue Light"/>
              <a:buChar char="•"/>
            </a:pPr>
            <a:r>
              <a:rPr lang="en" sz="1400" u="sng">
                <a:solidFill>
                  <a:schemeClr val="hlink"/>
                </a:solidFill>
                <a:latin typeface="Helvetica Neue Light"/>
                <a:ea typeface="Helvetica Neue Light"/>
                <a:cs typeface="Helvetica Neue Light"/>
                <a:sym typeface="Helvetica Neue Light"/>
                <a:hlinkClick r:id="rId9"/>
              </a:rPr>
              <a:t>Defferrard, M. Bresson, X., Vandergheynst, P. Convolutional Neural Networks on Graphs with Fast Localized Spectral Filtering</a:t>
            </a:r>
            <a:endParaRPr sz="14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30"/>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Scene Graphs</a:t>
            </a:r>
            <a:endParaRPr b="0">
              <a:latin typeface="Helvetica Neue Light"/>
              <a:ea typeface="Helvetica Neue Light"/>
              <a:cs typeface="Helvetica Neue Light"/>
              <a:sym typeface="Helvetica Neue Light"/>
            </a:endParaRPr>
          </a:p>
        </p:txBody>
      </p:sp>
      <p:sp>
        <p:nvSpPr>
          <p:cNvPr id="1121" name="Google Shape;1121;p130"/>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1122" name="Google Shape;1122;p130"/>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76</a:t>
            </a:fld>
            <a:endParaRPr/>
          </a:p>
        </p:txBody>
      </p:sp>
      <p:sp>
        <p:nvSpPr>
          <p:cNvPr id="1123" name="Google Shape;1123;p130"/>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1124" name="Google Shape;1124;p130"/>
          <p:cNvSpPr txBox="1">
            <a:spLocks noGrp="1"/>
          </p:cNvSpPr>
          <p:nvPr>
            <p:ph type="body" idx="3"/>
          </p:nvPr>
        </p:nvSpPr>
        <p:spPr>
          <a:xfrm>
            <a:off x="457200" y="761136"/>
            <a:ext cx="3287700" cy="3303000"/>
          </a:xfrm>
          <a:prstGeom prst="rect">
            <a:avLst/>
          </a:prstGeom>
          <a:noFill/>
          <a:ln>
            <a:noFill/>
          </a:ln>
        </p:spPr>
        <p:txBody>
          <a:bodyPr spcFirstLastPara="1" wrap="square" lIns="0" tIns="0" rIns="0" bIns="0" anchor="t" anchorCtr="0">
            <a:noAutofit/>
          </a:bodyPr>
          <a:lstStyle/>
          <a:p>
            <a:pPr marL="457200" lvl="0" indent="-317500" algn="l" rtl="0">
              <a:spcBef>
                <a:spcPts val="200"/>
              </a:spcBef>
              <a:spcAft>
                <a:spcPts val="0"/>
              </a:spcAft>
              <a:buClr>
                <a:srgbClr val="000000"/>
              </a:buClr>
              <a:buSzPts val="1400"/>
              <a:buFont typeface="Helvetica Neue Light"/>
              <a:buChar char="•"/>
            </a:pPr>
            <a:r>
              <a:rPr lang="en" sz="1400">
                <a:solidFill>
                  <a:srgbClr val="000000"/>
                </a:solidFill>
                <a:latin typeface="Helvetica Neue Light"/>
                <a:ea typeface="Helvetica Neue Light"/>
                <a:cs typeface="Helvetica Neue Light"/>
                <a:sym typeface="Helvetica Neue Light"/>
              </a:rPr>
              <a:t>Visual Genome</a:t>
            </a:r>
            <a:endParaRPr sz="1400">
              <a:solidFill>
                <a:srgbClr val="000000"/>
              </a:solidFill>
              <a:latin typeface="Helvetica Neue Light"/>
              <a:ea typeface="Helvetica Neue Light"/>
              <a:cs typeface="Helvetica Neue Light"/>
              <a:sym typeface="Helvetica Neue Light"/>
            </a:endParaRPr>
          </a:p>
          <a:p>
            <a:pPr marL="914400" lvl="1" indent="-317500" algn="l" rtl="0">
              <a:spcBef>
                <a:spcPts val="0"/>
              </a:spcBef>
              <a:spcAft>
                <a:spcPts val="0"/>
              </a:spcAft>
              <a:buClr>
                <a:srgbClr val="000000"/>
              </a:buClr>
              <a:buSzPts val="1400"/>
              <a:buFont typeface="Helvetica Neue Light"/>
              <a:buChar char="•"/>
            </a:pPr>
            <a:r>
              <a:rPr lang="en" sz="1400">
                <a:solidFill>
                  <a:srgbClr val="000000"/>
                </a:solidFill>
                <a:latin typeface="Helvetica Neue Light"/>
                <a:ea typeface="Helvetica Neue Light"/>
                <a:cs typeface="Helvetica Neue Light"/>
                <a:sym typeface="Helvetica Neue Light"/>
              </a:rPr>
              <a:t>2D natural images can be understood as a scene graph</a:t>
            </a:r>
            <a:endParaRPr sz="1400">
              <a:solidFill>
                <a:srgbClr val="000000"/>
              </a:solidFill>
              <a:latin typeface="Helvetica Neue Light"/>
              <a:ea typeface="Helvetica Neue Light"/>
              <a:cs typeface="Helvetica Neue Light"/>
              <a:sym typeface="Helvetica Neue Light"/>
            </a:endParaRPr>
          </a:p>
          <a:p>
            <a:pPr marL="914400" lvl="1" indent="-317500" algn="l" rtl="0">
              <a:spcBef>
                <a:spcPts val="0"/>
              </a:spcBef>
              <a:spcAft>
                <a:spcPts val="0"/>
              </a:spcAft>
              <a:buClr>
                <a:srgbClr val="000000"/>
              </a:buClr>
              <a:buSzPts val="1400"/>
              <a:buFont typeface="Helvetica Neue Light"/>
              <a:buChar char="•"/>
            </a:pPr>
            <a:r>
              <a:rPr lang="en" sz="1400">
                <a:solidFill>
                  <a:srgbClr val="000000"/>
                </a:solidFill>
                <a:latin typeface="Helvetica Neue Light"/>
                <a:ea typeface="Helvetica Neue Light"/>
                <a:cs typeface="Helvetica Neue Light"/>
                <a:sym typeface="Helvetica Neue Light"/>
              </a:rPr>
              <a:t>Applications to scene understanding</a:t>
            </a:r>
            <a:endParaRPr sz="1400">
              <a:solidFill>
                <a:srgbClr val="000000"/>
              </a:solidFill>
              <a:latin typeface="Helvetica Neue Light"/>
              <a:ea typeface="Helvetica Neue Light"/>
              <a:cs typeface="Helvetica Neue Light"/>
              <a:sym typeface="Helvetica Neue Light"/>
            </a:endParaRPr>
          </a:p>
          <a:p>
            <a:pPr marL="914400" lvl="1" indent="-317500" algn="l" rtl="0">
              <a:spcBef>
                <a:spcPts val="0"/>
              </a:spcBef>
              <a:spcAft>
                <a:spcPts val="0"/>
              </a:spcAft>
              <a:buClr>
                <a:srgbClr val="000000"/>
              </a:buClr>
              <a:buSzPts val="1400"/>
              <a:buFont typeface="Helvetica Neue Light"/>
              <a:buChar char="•"/>
            </a:pPr>
            <a:r>
              <a:rPr lang="en" sz="1400">
                <a:solidFill>
                  <a:srgbClr val="000000"/>
                </a:solidFill>
                <a:latin typeface="Helvetica Neue Light"/>
                <a:ea typeface="Helvetica Neue Light"/>
                <a:cs typeface="Helvetica Neue Light"/>
                <a:sym typeface="Helvetica Neue Light"/>
              </a:rPr>
              <a:t>Graph networks used in generation of scene graphs from natural images</a:t>
            </a:r>
            <a:endParaRPr sz="1400">
              <a:solidFill>
                <a:srgbClr val="000000"/>
              </a:solidFill>
              <a:latin typeface="Helvetica Neue Light"/>
              <a:ea typeface="Helvetica Neue Light"/>
              <a:cs typeface="Helvetica Neue Light"/>
              <a:sym typeface="Helvetica Neue Light"/>
            </a:endParaRPr>
          </a:p>
        </p:txBody>
      </p:sp>
      <p:pic>
        <p:nvPicPr>
          <p:cNvPr id="1125" name="Google Shape;1125;p130"/>
          <p:cNvPicPr preferRelativeResize="0"/>
          <p:nvPr/>
        </p:nvPicPr>
        <p:blipFill>
          <a:blip r:embed="rId3">
            <a:alphaModFix/>
          </a:blip>
          <a:stretch>
            <a:fillRect/>
          </a:stretch>
        </p:blipFill>
        <p:spPr>
          <a:xfrm>
            <a:off x="3856651" y="478675"/>
            <a:ext cx="5158049" cy="4167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62"/>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Outline</a:t>
            </a:r>
            <a:endParaRPr b="0">
              <a:latin typeface="Helvetica Neue Light"/>
              <a:ea typeface="Helvetica Neue Light"/>
              <a:cs typeface="Helvetica Neue Light"/>
              <a:sym typeface="Helvetica Neue Light"/>
            </a:endParaRPr>
          </a:p>
        </p:txBody>
      </p:sp>
      <p:sp>
        <p:nvSpPr>
          <p:cNvPr id="357" name="Google Shape;357;p62"/>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358" name="Google Shape;358;p62"/>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8</a:t>
            </a:fld>
            <a:endParaRPr/>
          </a:p>
        </p:txBody>
      </p:sp>
      <p:sp>
        <p:nvSpPr>
          <p:cNvPr id="359" name="Google Shape;359;p62"/>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sp>
        <p:nvSpPr>
          <p:cNvPr id="360" name="Google Shape;360;p62"/>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Motivation</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Background:</a:t>
            </a:r>
            <a:endParaRPr sz="1800">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Graph Definition</a:t>
            </a:r>
            <a:endParaRPr sz="1800">
              <a:latin typeface="Helvetica Neue Light"/>
              <a:ea typeface="Helvetica Neue Light"/>
              <a:cs typeface="Helvetica Neue Light"/>
              <a:sym typeface="Helvetica Neue Light"/>
            </a:endParaRPr>
          </a:p>
          <a:p>
            <a:pPr marL="914400" lvl="1" indent="-342900" algn="l" rtl="0">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Spatial vs Spectral Domains</a:t>
            </a:r>
            <a:endParaRPr sz="1800">
              <a:solidFill>
                <a:srgbClr val="B7B7B7"/>
              </a:solidFill>
              <a:latin typeface="Helvetica Neue Light"/>
              <a:ea typeface="Helvetica Neue Light"/>
              <a:cs typeface="Helvetica Neue Light"/>
              <a:sym typeface="Helvetica Neue Light"/>
            </a:endParaRPr>
          </a:p>
          <a:p>
            <a:pPr marL="457200" lvl="0" indent="-342900" algn="l" rtl="0">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Challenges</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Paper:</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DCNN</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GATs</a:t>
            </a:r>
            <a:endParaRPr sz="1800">
              <a:solidFill>
                <a:srgbClr val="B7B7B7"/>
              </a:solidFill>
              <a:latin typeface="Helvetica Neue Light"/>
              <a:ea typeface="Helvetica Neue Light"/>
              <a:cs typeface="Helvetica Neue Light"/>
              <a:sym typeface="Helvetica Neue Light"/>
            </a:endParaRPr>
          </a:p>
          <a:p>
            <a:pPr marL="914400" lvl="1"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SyncSpecCNN </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Summary</a:t>
            </a:r>
            <a:endParaRPr sz="1800">
              <a:solidFill>
                <a:srgbClr val="B7B7B7"/>
              </a:solidFill>
              <a:latin typeface="Helvetica Neue Light"/>
              <a:ea typeface="Helvetica Neue Light"/>
              <a:cs typeface="Helvetica Neue Light"/>
              <a:sym typeface="Helvetica Neue Light"/>
            </a:endParaRPr>
          </a:p>
          <a:p>
            <a:pPr marL="457200" lvl="0" indent="-342900" algn="l" rtl="0">
              <a:lnSpc>
                <a:spcPct val="100000"/>
              </a:lnSpc>
              <a:spcBef>
                <a:spcPts val="0"/>
              </a:spcBef>
              <a:spcAft>
                <a:spcPts val="0"/>
              </a:spcAft>
              <a:buClr>
                <a:srgbClr val="B7B7B7"/>
              </a:buClr>
              <a:buSzPts val="1800"/>
              <a:buFont typeface="Helvetica Neue Light"/>
              <a:buChar char="•"/>
            </a:pPr>
            <a:r>
              <a:rPr lang="en" sz="1800">
                <a:solidFill>
                  <a:srgbClr val="B7B7B7"/>
                </a:solidFill>
                <a:latin typeface="Helvetica Neue Light"/>
                <a:ea typeface="Helvetica Neue Light"/>
                <a:cs typeface="Helvetica Neue Light"/>
                <a:sym typeface="Helvetica Neue Light"/>
              </a:rPr>
              <a:t>Takeaway &amp; References</a:t>
            </a:r>
            <a:endParaRPr sz="1800">
              <a:solidFill>
                <a:srgbClr val="B7B7B7"/>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1100"/>
              <a:buFont typeface="Arial"/>
              <a:buNone/>
            </a:pPr>
            <a:r>
              <a:rPr lang="en" b="0">
                <a:latin typeface="Helvetica Neue Light"/>
                <a:ea typeface="Helvetica Neue Light"/>
                <a:cs typeface="Helvetica Neue Light"/>
                <a:sym typeface="Helvetica Neue Light"/>
              </a:rPr>
              <a:t>Graph Definition</a:t>
            </a:r>
            <a:endParaRPr b="0">
              <a:latin typeface="Helvetica Neue Light"/>
              <a:ea typeface="Helvetica Neue Light"/>
              <a:cs typeface="Helvetica Neue Light"/>
              <a:sym typeface="Helvetica Neue Light"/>
            </a:endParaRPr>
          </a:p>
        </p:txBody>
      </p:sp>
      <p:sp>
        <p:nvSpPr>
          <p:cNvPr id="366" name="Google Shape;366;p63"/>
          <p:cNvSpPr txBox="1">
            <a:spLocks noGrp="1"/>
          </p:cNvSpPr>
          <p:nvPr>
            <p:ph type="body" idx="1"/>
          </p:nvPr>
        </p:nvSpPr>
        <p:spPr>
          <a:xfrm>
            <a:off x="-9269" y="4798703"/>
            <a:ext cx="9162600" cy="360600"/>
          </a:xfrm>
          <a:prstGeom prst="rect">
            <a:avLst/>
          </a:prstGeom>
          <a:solidFill>
            <a:srgbClr val="006C92"/>
          </a:solidFill>
          <a:ln w="9525" cap="flat" cmpd="sng">
            <a:solidFill>
              <a:srgbClr val="FFFFFF"/>
            </a:solidFill>
            <a:prstDash val="solid"/>
            <a:round/>
            <a:headEnd type="none" w="sm" len="sm"/>
            <a:tailEnd type="none" w="sm" len="sm"/>
          </a:ln>
        </p:spPr>
        <p:txBody>
          <a:bodyPr spcFirstLastPara="1" wrap="square" lIns="0" tIns="0" rIns="0" bIns="0" anchor="b" anchorCtr="0">
            <a:noAutofit/>
          </a:bodyPr>
          <a:lstStyle/>
          <a:p>
            <a:pPr marL="0" lvl="0" indent="0" algn="l" rtl="0">
              <a:lnSpc>
                <a:spcPct val="166666"/>
              </a:lnSpc>
              <a:spcBef>
                <a:spcPts val="0"/>
              </a:spcBef>
              <a:spcAft>
                <a:spcPts val="0"/>
              </a:spcAft>
              <a:buClr>
                <a:srgbClr val="FFFFFF"/>
              </a:buClr>
              <a:buSzPts val="1500"/>
              <a:buFont typeface="Helvetica Neue"/>
              <a:buNone/>
            </a:pPr>
            <a:r>
              <a:rPr lang="en" sz="1500" dirty="0">
                <a:solidFill>
                  <a:srgbClr val="FFFFFF"/>
                </a:solidFill>
              </a:rPr>
              <a:t>  </a:t>
            </a:r>
            <a:r>
              <a:rPr lang="en" sz="1500" dirty="0" err="1">
                <a:solidFill>
                  <a:srgbClr val="FFFFFF"/>
                </a:solidFill>
              </a:rPr>
              <a:t>Zhiyao</a:t>
            </a:r>
            <a:r>
              <a:rPr lang="en" sz="1500" dirty="0">
                <a:solidFill>
                  <a:srgbClr val="FFFFFF"/>
                </a:solidFill>
              </a:rPr>
              <a:t> Yan, </a:t>
            </a:r>
            <a:r>
              <a:rPr lang="en" sz="1500" dirty="0" err="1">
                <a:solidFill>
                  <a:srgbClr val="FFFFFF"/>
                </a:solidFill>
              </a:rPr>
              <a:t>Sainan</a:t>
            </a:r>
            <a:r>
              <a:rPr lang="en" sz="1500" dirty="0">
                <a:solidFill>
                  <a:srgbClr val="FFFFFF"/>
                </a:solidFill>
              </a:rPr>
              <a:t> Liu, Gautam Nain    </a:t>
            </a:r>
            <a:r>
              <a:rPr lang="en" sz="1800" dirty="0">
                <a:solidFill>
                  <a:srgbClr val="FFFFFF"/>
                </a:solidFill>
              </a:rPr>
              <a:t> Lecture      -</a:t>
            </a:r>
            <a:endParaRPr sz="1800" dirty="0">
              <a:solidFill>
                <a:srgbClr val="FFFFFF"/>
              </a:solidFill>
            </a:endParaRPr>
          </a:p>
        </p:txBody>
      </p:sp>
      <p:sp>
        <p:nvSpPr>
          <p:cNvPr id="367" name="Google Shape;367;p63"/>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p>
            <a:pPr marL="0" lvl="0" indent="0" algn="r" rtl="0">
              <a:lnSpc>
                <a:spcPct val="100000"/>
              </a:lnSpc>
              <a:spcBef>
                <a:spcPts val="0"/>
              </a:spcBef>
              <a:spcAft>
                <a:spcPts val="0"/>
              </a:spcAft>
              <a:buClr>
                <a:srgbClr val="FFFFFF"/>
              </a:buClr>
              <a:buSzPts val="1800"/>
              <a:buFont typeface="Helvetica Neue"/>
              <a:buNone/>
            </a:pPr>
            <a:fld id="{00000000-1234-1234-1234-123412341234}" type="slidenum">
              <a:rPr lang="en">
                <a:solidFill>
                  <a:srgbClr val="FFFFFF"/>
                </a:solidFill>
                <a:latin typeface="Helvetica Neue"/>
                <a:ea typeface="Helvetica Neue"/>
                <a:cs typeface="Helvetica Neue"/>
                <a:sym typeface="Helvetica Neue"/>
              </a:rPr>
              <a:t>9</a:t>
            </a:fld>
            <a:endParaRPr/>
          </a:p>
        </p:txBody>
      </p:sp>
      <p:sp>
        <p:nvSpPr>
          <p:cNvPr id="368" name="Google Shape;368;p63"/>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lvl="0" indent="0" algn="l" rtl="0">
              <a:lnSpc>
                <a:spcPct val="100000"/>
              </a:lnSpc>
              <a:spcBef>
                <a:spcPts val="0"/>
              </a:spcBef>
              <a:spcAft>
                <a:spcPts val="0"/>
              </a:spcAft>
              <a:buClr>
                <a:srgbClr val="FFFFFF"/>
              </a:buClr>
              <a:buSzPts val="1800"/>
              <a:buNone/>
            </a:pPr>
            <a:r>
              <a:rPr lang="en" sz="1800">
                <a:solidFill>
                  <a:srgbClr val="FFFFFF"/>
                </a:solidFill>
              </a:rPr>
              <a:t>13</a:t>
            </a:r>
            <a:endParaRPr/>
          </a:p>
        </p:txBody>
      </p:sp>
      <p:pic>
        <p:nvPicPr>
          <p:cNvPr id="369" name="Google Shape;369;p63"/>
          <p:cNvPicPr preferRelativeResize="0"/>
          <p:nvPr/>
        </p:nvPicPr>
        <p:blipFill rotWithShape="1">
          <a:blip r:embed="rId3">
            <a:alphaModFix/>
          </a:blip>
          <a:srcRect r="39463" b="43458"/>
          <a:stretch/>
        </p:blipFill>
        <p:spPr>
          <a:xfrm>
            <a:off x="1131800" y="658275"/>
            <a:ext cx="4043502" cy="2163901"/>
          </a:xfrm>
          <a:prstGeom prst="rect">
            <a:avLst/>
          </a:prstGeom>
          <a:noFill/>
          <a:ln>
            <a:noFill/>
          </a:ln>
        </p:spPr>
      </p:pic>
      <p:sp>
        <p:nvSpPr>
          <p:cNvPr id="370" name="Google Shape;370;p63"/>
          <p:cNvSpPr txBox="1"/>
          <p:nvPr/>
        </p:nvSpPr>
        <p:spPr>
          <a:xfrm>
            <a:off x="5639400" y="4331825"/>
            <a:ext cx="3095400" cy="4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Helvetica Neue Light"/>
                <a:ea typeface="Helvetica Neue Light"/>
                <a:cs typeface="Helvetica Neue Light"/>
                <a:sym typeface="Helvetica Neue Light"/>
              </a:rPr>
              <a:t>Borrowed from </a:t>
            </a:r>
            <a:r>
              <a:rPr lang="en" sz="1000" u="sng">
                <a:solidFill>
                  <a:srgbClr val="0000FF"/>
                </a:solidFill>
                <a:latin typeface="Helvetica Neue Light"/>
                <a:ea typeface="Helvetica Neue Light"/>
                <a:cs typeface="Helvetica Neue Light"/>
                <a:sym typeface="Helvetica Neue Light"/>
                <a:hlinkClick r:id="rId4"/>
              </a:rPr>
              <a:t>Yi Li</a:t>
            </a:r>
            <a:endParaRPr sz="1000">
              <a:latin typeface="Helvetica Neue Light"/>
              <a:ea typeface="Helvetica Neue Light"/>
              <a:cs typeface="Helvetica Neue Light"/>
              <a:sym typeface="Helvetica Neue Light"/>
            </a:endParaRPr>
          </a:p>
        </p:txBody>
      </p:sp>
      <p:pic>
        <p:nvPicPr>
          <p:cNvPr id="371" name="Google Shape;371;p63"/>
          <p:cNvPicPr preferRelativeResize="0"/>
          <p:nvPr/>
        </p:nvPicPr>
        <p:blipFill rotWithShape="1">
          <a:blip r:embed="rId3">
            <a:alphaModFix/>
          </a:blip>
          <a:srcRect l="62538" t="-2508" b="30824"/>
          <a:stretch/>
        </p:blipFill>
        <p:spPr>
          <a:xfrm>
            <a:off x="5382000" y="666950"/>
            <a:ext cx="2502149" cy="2743499"/>
          </a:xfrm>
          <a:prstGeom prst="rect">
            <a:avLst/>
          </a:prstGeom>
          <a:noFill/>
          <a:ln>
            <a:noFill/>
          </a:ln>
        </p:spPr>
      </p:pic>
    </p:spTree>
  </p:cSld>
  <p:clrMapOvr>
    <a:masterClrMapping/>
  </p:clrMapOvr>
</p:sld>
</file>

<file path=ppt/theme/theme1.xml><?xml version="1.0" encoding="utf-8"?>
<a:theme xmlns:a="http://schemas.openxmlformats.org/drawingml/2006/main" name="Title Slides">
  <a:themeElements>
    <a:clrScheme name="Title Slides">
      <a:dk1>
        <a:srgbClr val="464749"/>
      </a:dk1>
      <a:lt1>
        <a:srgbClr val="493203"/>
      </a:lt1>
      <a:dk2>
        <a:srgbClr val="A7A7A7"/>
      </a:dk2>
      <a:lt2>
        <a:srgbClr val="535353"/>
      </a:lt2>
      <a:accent1>
        <a:srgbClr val="0C68AC"/>
      </a:accent1>
      <a:accent2>
        <a:srgbClr val="15A599"/>
      </a:accent2>
      <a:accent3>
        <a:srgbClr val="0C636E"/>
      </a:accent3>
      <a:accent4>
        <a:srgbClr val="443D82"/>
      </a:accent4>
      <a:accent5>
        <a:srgbClr val="671943"/>
      </a:accent5>
      <a:accent6>
        <a:srgbClr val="A7B30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3471</Words>
  <Application>Microsoft Macintosh PowerPoint</Application>
  <PresentationFormat>On-screen Show (16:9)</PresentationFormat>
  <Paragraphs>718</Paragraphs>
  <Slides>76</Slides>
  <Notes>76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PT Sans</vt:lpstr>
      <vt:lpstr>Arial</vt:lpstr>
      <vt:lpstr>Helvetica Neue Light</vt:lpstr>
      <vt:lpstr>Carme</vt:lpstr>
      <vt:lpstr>Proxima Nova</vt:lpstr>
      <vt:lpstr>Helvetica Neue</vt:lpstr>
      <vt:lpstr>Cambria</vt:lpstr>
      <vt:lpstr>Times New Roman</vt:lpstr>
      <vt:lpstr>Calibri</vt:lpstr>
      <vt:lpstr>Title Slides</vt:lpstr>
      <vt:lpstr>Lecture 13 Graph Convolutional Neural Networks</vt:lpstr>
      <vt:lpstr>Outline</vt:lpstr>
      <vt:lpstr>Outline</vt:lpstr>
      <vt:lpstr>Motivation</vt:lpstr>
      <vt:lpstr>Motivation</vt:lpstr>
      <vt:lpstr>Motivation</vt:lpstr>
      <vt:lpstr>Motivation</vt:lpstr>
      <vt:lpstr>Outline</vt:lpstr>
      <vt:lpstr>Graph Definition</vt:lpstr>
      <vt:lpstr>Outline</vt:lpstr>
      <vt:lpstr>Spatial vs Spectral</vt:lpstr>
      <vt:lpstr>Spatial vs Spectral - 2D Image</vt:lpstr>
      <vt:lpstr>Spatial Domain</vt:lpstr>
      <vt:lpstr>Spectral Domain -1D Case</vt:lpstr>
      <vt:lpstr>Spectral Graph Theory </vt:lpstr>
      <vt:lpstr>Spectral Graph Theory</vt:lpstr>
      <vt:lpstr>Spectral Graph Theory </vt:lpstr>
      <vt:lpstr>Spectral Graph Theory</vt:lpstr>
      <vt:lpstr>Spectral Graph Theory</vt:lpstr>
      <vt:lpstr>Spectral Graph Theory</vt:lpstr>
      <vt:lpstr>Spectral Graph Theory</vt:lpstr>
      <vt:lpstr>Spatial vs Spectral - A brief history</vt:lpstr>
      <vt:lpstr>Outline</vt:lpstr>
      <vt:lpstr>Challenges faced by Graph CNN:</vt:lpstr>
      <vt:lpstr>Outline</vt:lpstr>
      <vt:lpstr>DCNN-Graph Diffusion</vt:lpstr>
      <vt:lpstr>DCNN-Graph Diffusion</vt:lpstr>
      <vt:lpstr>DCNN-Graph Diffusion</vt:lpstr>
      <vt:lpstr>DCNN-Heat Diffusion</vt:lpstr>
      <vt:lpstr>DCNN-Heat Diffusion on Graph</vt:lpstr>
      <vt:lpstr>DCNN</vt:lpstr>
      <vt:lpstr>DCNN</vt:lpstr>
      <vt:lpstr>DCNN </vt:lpstr>
      <vt:lpstr>DCNN</vt:lpstr>
      <vt:lpstr>DCNN</vt:lpstr>
      <vt:lpstr>DCNN</vt:lpstr>
      <vt:lpstr>DCNN</vt:lpstr>
      <vt:lpstr>Outline</vt:lpstr>
      <vt:lpstr>Graph Attention Networks (GAT)</vt:lpstr>
      <vt:lpstr>Graph Attention Networks (GAT)</vt:lpstr>
      <vt:lpstr>GAT ARCHITECTURE</vt:lpstr>
      <vt:lpstr>GAT ARCHITECTURE</vt:lpstr>
      <vt:lpstr>GAT ARCHITECTURE</vt:lpstr>
      <vt:lpstr>Properties of GAT</vt:lpstr>
      <vt:lpstr>GAT Applications </vt:lpstr>
      <vt:lpstr>Outline</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SyncSpecCNN</vt:lpstr>
      <vt:lpstr>Outline</vt:lpstr>
      <vt:lpstr>Graph CNN Summary</vt:lpstr>
      <vt:lpstr>Graph CNN Summary</vt:lpstr>
      <vt:lpstr>Outline</vt:lpstr>
      <vt:lpstr>Takeaways</vt:lpstr>
      <vt:lpstr>References</vt:lpstr>
      <vt:lpstr>Scene Graphs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 Graph Convolutional Neural Networks</dc:title>
  <cp:lastModifiedBy>Su, Hao</cp:lastModifiedBy>
  <cp:revision>2</cp:revision>
  <cp:lastPrinted>2019-02-20T00:10:39Z</cp:lastPrinted>
  <dcterms:modified xsi:type="dcterms:W3CDTF">2019-02-20T00:26:15Z</dcterms:modified>
</cp:coreProperties>
</file>